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258" r:id="rId3"/>
    <p:sldId id="257" r:id="rId4"/>
    <p:sldId id="288" r:id="rId5"/>
    <p:sldId id="259" r:id="rId6"/>
    <p:sldId id="260" r:id="rId7"/>
    <p:sldId id="265" r:id="rId8"/>
    <p:sldId id="268" r:id="rId9"/>
    <p:sldId id="269" r:id="rId10"/>
    <p:sldId id="266" r:id="rId11"/>
    <p:sldId id="261" r:id="rId12"/>
    <p:sldId id="270" r:id="rId13"/>
    <p:sldId id="272" r:id="rId14"/>
    <p:sldId id="274" r:id="rId15"/>
    <p:sldId id="262" r:id="rId16"/>
    <p:sldId id="289" r:id="rId17"/>
    <p:sldId id="276" r:id="rId18"/>
    <p:sldId id="277" r:id="rId19"/>
    <p:sldId id="278" r:id="rId20"/>
    <p:sldId id="280" r:id="rId21"/>
    <p:sldId id="281" r:id="rId22"/>
    <p:sldId id="290" r:id="rId23"/>
    <p:sldId id="263" r:id="rId24"/>
    <p:sldId id="293" r:id="rId25"/>
    <p:sldId id="292" r:id="rId26"/>
    <p:sldId id="287" r:id="rId27"/>
    <p:sldId id="291" r:id="rId28"/>
  </p:sldIdLst>
  <p:sldSz cx="9144000" cy="6858000" type="screen4x3"/>
  <p:notesSz cx="9926638" cy="67976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8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1543" cy="33988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2798" y="0"/>
            <a:ext cx="4301543" cy="339884"/>
          </a:xfrm>
          <a:prstGeom prst="rect">
            <a:avLst/>
          </a:prstGeom>
        </p:spPr>
        <p:txBody>
          <a:bodyPr vert="horz" lIns="91440" tIns="45720" rIns="91440" bIns="45720" rtlCol="0"/>
          <a:lstStyle>
            <a:lvl1pPr algn="r">
              <a:defRPr sz="1200"/>
            </a:lvl1pPr>
          </a:lstStyle>
          <a:p>
            <a:fld id="{42CC0874-433C-4E05-B296-85434AC23882}" type="datetimeFigureOut">
              <a:rPr kumimoji="1" lang="ja-JP" altLang="en-US" smtClean="0"/>
              <a:t>2016/2/16</a:t>
            </a:fld>
            <a:endParaRPr kumimoji="1" lang="ja-JP" altLang="en-US"/>
          </a:p>
        </p:txBody>
      </p:sp>
      <p:sp>
        <p:nvSpPr>
          <p:cNvPr id="4" name="フッター プレースホルダー 3"/>
          <p:cNvSpPr>
            <a:spLocks noGrp="1"/>
          </p:cNvSpPr>
          <p:nvPr>
            <p:ph type="ftr" sz="quarter" idx="2"/>
          </p:nvPr>
        </p:nvSpPr>
        <p:spPr>
          <a:xfrm>
            <a:off x="0" y="6456612"/>
            <a:ext cx="4301543" cy="339884"/>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2798" y="6456612"/>
            <a:ext cx="4301543" cy="339884"/>
          </a:xfrm>
          <a:prstGeom prst="rect">
            <a:avLst/>
          </a:prstGeom>
        </p:spPr>
        <p:txBody>
          <a:bodyPr vert="horz" lIns="91440" tIns="45720" rIns="91440" bIns="45720" rtlCol="0" anchor="b"/>
          <a:lstStyle>
            <a:lvl1pPr algn="r">
              <a:defRPr sz="1200"/>
            </a:lvl1pPr>
          </a:lstStyle>
          <a:p>
            <a:fld id="{AF881976-0541-4CAA-B9DE-DF4EF73AD5FB}" type="slidenum">
              <a:rPr kumimoji="1" lang="ja-JP" altLang="en-US" smtClean="0"/>
              <a:t>‹#›</a:t>
            </a:fld>
            <a:endParaRPr kumimoji="1" lang="ja-JP" altLang="en-US"/>
          </a:p>
        </p:txBody>
      </p:sp>
    </p:spTree>
    <p:extLst>
      <p:ext uri="{BB962C8B-B14F-4D97-AF65-F5344CB8AC3E}">
        <p14:creationId xmlns:p14="http://schemas.microsoft.com/office/powerpoint/2010/main" val="2573289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2125" cy="33972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925" y="0"/>
            <a:ext cx="4302125" cy="339725"/>
          </a:xfrm>
          <a:prstGeom prst="rect">
            <a:avLst/>
          </a:prstGeom>
        </p:spPr>
        <p:txBody>
          <a:bodyPr vert="horz" lIns="91440" tIns="45720" rIns="91440" bIns="45720" rtlCol="0"/>
          <a:lstStyle>
            <a:lvl1pPr algn="r">
              <a:defRPr sz="1200"/>
            </a:lvl1pPr>
          </a:lstStyle>
          <a:p>
            <a:fld id="{CE55186F-C9FD-4EB3-8605-19CAC7C43E6A}" type="datetimeFigureOut">
              <a:rPr kumimoji="1" lang="ja-JP" altLang="en-US" smtClean="0"/>
              <a:t>2016/2/16</a:t>
            </a:fld>
            <a:endParaRPr kumimoji="1" lang="ja-JP" altLang="en-US"/>
          </a:p>
        </p:txBody>
      </p:sp>
      <p:sp>
        <p:nvSpPr>
          <p:cNvPr id="4" name="スライド イメージ プレースホルダー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2188" y="3228975"/>
            <a:ext cx="7942262" cy="3059113"/>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456363"/>
            <a:ext cx="4302125" cy="33972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925" y="6456363"/>
            <a:ext cx="4302125" cy="339725"/>
          </a:xfrm>
          <a:prstGeom prst="rect">
            <a:avLst/>
          </a:prstGeom>
        </p:spPr>
        <p:txBody>
          <a:bodyPr vert="horz" lIns="91440" tIns="45720" rIns="91440" bIns="45720" rtlCol="0" anchor="b"/>
          <a:lstStyle>
            <a:lvl1pPr algn="r">
              <a:defRPr sz="1200"/>
            </a:lvl1pPr>
          </a:lstStyle>
          <a:p>
            <a:fld id="{1385B9FF-1936-466D-A01A-B491379D631F}" type="slidenum">
              <a:rPr kumimoji="1" lang="ja-JP" altLang="en-US" smtClean="0"/>
              <a:t>‹#›</a:t>
            </a:fld>
            <a:endParaRPr kumimoji="1" lang="ja-JP" altLang="en-US"/>
          </a:p>
        </p:txBody>
      </p:sp>
    </p:spTree>
    <p:extLst>
      <p:ext uri="{BB962C8B-B14F-4D97-AF65-F5344CB8AC3E}">
        <p14:creationId xmlns:p14="http://schemas.microsoft.com/office/powerpoint/2010/main" val="36122592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385B9FF-1936-466D-A01A-B491379D631F}" type="slidenum">
              <a:rPr kumimoji="1" lang="ja-JP" altLang="en-US" smtClean="0"/>
              <a:t>8</a:t>
            </a:fld>
            <a:endParaRPr kumimoji="1" lang="ja-JP" altLang="en-US"/>
          </a:p>
        </p:txBody>
      </p:sp>
    </p:spTree>
    <p:extLst>
      <p:ext uri="{BB962C8B-B14F-4D97-AF65-F5344CB8AC3E}">
        <p14:creationId xmlns:p14="http://schemas.microsoft.com/office/powerpoint/2010/main" val="3951002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4EDC8A3-5309-4339-B242-8F552106FE8E}" type="datetimeFigureOut">
              <a:rPr kumimoji="1" lang="ja-JP" altLang="en-US" smtClean="0"/>
              <a:t>2016/2/16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DDC084-D071-4C7D-BACC-948CFB510868}" type="slidenum">
              <a:rPr kumimoji="1" lang="ja-JP" altLang="en-US" smtClean="0"/>
              <a:t>‹#›</a:t>
            </a:fld>
            <a:endParaRPr kumimoji="1" lang="ja-JP" altLang="en-US"/>
          </a:p>
        </p:txBody>
      </p:sp>
    </p:spTree>
    <p:extLst>
      <p:ext uri="{BB962C8B-B14F-4D97-AF65-F5344CB8AC3E}">
        <p14:creationId xmlns:p14="http://schemas.microsoft.com/office/powerpoint/2010/main" val="3142152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EDC8A3-5309-4339-B242-8F552106FE8E}" type="datetimeFigureOut">
              <a:rPr kumimoji="1" lang="ja-JP" altLang="en-US" smtClean="0"/>
              <a:t>2016/2/16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DDC084-D071-4C7D-BACC-948CFB510868}" type="slidenum">
              <a:rPr kumimoji="1" lang="ja-JP" altLang="en-US" smtClean="0"/>
              <a:t>‹#›</a:t>
            </a:fld>
            <a:endParaRPr kumimoji="1" lang="ja-JP" altLang="en-US"/>
          </a:p>
        </p:txBody>
      </p:sp>
    </p:spTree>
    <p:extLst>
      <p:ext uri="{BB962C8B-B14F-4D97-AF65-F5344CB8AC3E}">
        <p14:creationId xmlns:p14="http://schemas.microsoft.com/office/powerpoint/2010/main" val="1532994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EDC8A3-5309-4339-B242-8F552106FE8E}" type="datetimeFigureOut">
              <a:rPr kumimoji="1" lang="ja-JP" altLang="en-US" smtClean="0"/>
              <a:t>2016/2/16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DDC084-D071-4C7D-BACC-948CFB510868}" type="slidenum">
              <a:rPr kumimoji="1" lang="ja-JP" altLang="en-US" smtClean="0"/>
              <a:t>‹#›</a:t>
            </a:fld>
            <a:endParaRPr kumimoji="1" lang="ja-JP" altLang="en-US"/>
          </a:p>
        </p:txBody>
      </p:sp>
    </p:spTree>
    <p:extLst>
      <p:ext uri="{BB962C8B-B14F-4D97-AF65-F5344CB8AC3E}">
        <p14:creationId xmlns:p14="http://schemas.microsoft.com/office/powerpoint/2010/main" val="1864266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EDC8A3-5309-4339-B242-8F552106FE8E}" type="datetimeFigureOut">
              <a:rPr kumimoji="1" lang="ja-JP" altLang="en-US" smtClean="0"/>
              <a:t>2016/2/16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DDC084-D071-4C7D-BACC-948CFB510868}" type="slidenum">
              <a:rPr kumimoji="1" lang="ja-JP" altLang="en-US" smtClean="0"/>
              <a:t>‹#›</a:t>
            </a:fld>
            <a:endParaRPr kumimoji="1" lang="ja-JP" altLang="en-US"/>
          </a:p>
        </p:txBody>
      </p:sp>
    </p:spTree>
    <p:extLst>
      <p:ext uri="{BB962C8B-B14F-4D97-AF65-F5344CB8AC3E}">
        <p14:creationId xmlns:p14="http://schemas.microsoft.com/office/powerpoint/2010/main" val="2915102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4EDC8A3-5309-4339-B242-8F552106FE8E}" type="datetimeFigureOut">
              <a:rPr kumimoji="1" lang="ja-JP" altLang="en-US" smtClean="0"/>
              <a:t>2016/2/16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DDC084-D071-4C7D-BACC-948CFB510868}" type="slidenum">
              <a:rPr kumimoji="1" lang="ja-JP" altLang="en-US" smtClean="0"/>
              <a:t>‹#›</a:t>
            </a:fld>
            <a:endParaRPr kumimoji="1" lang="ja-JP" altLang="en-US"/>
          </a:p>
        </p:txBody>
      </p:sp>
    </p:spTree>
    <p:extLst>
      <p:ext uri="{BB962C8B-B14F-4D97-AF65-F5344CB8AC3E}">
        <p14:creationId xmlns:p14="http://schemas.microsoft.com/office/powerpoint/2010/main" val="3664143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4EDC8A3-5309-4339-B242-8F552106FE8E}" type="datetimeFigureOut">
              <a:rPr kumimoji="1" lang="ja-JP" altLang="en-US" smtClean="0"/>
              <a:t>2016/2/16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DDC084-D071-4C7D-BACC-948CFB510868}" type="slidenum">
              <a:rPr kumimoji="1" lang="ja-JP" altLang="en-US" smtClean="0"/>
              <a:t>‹#›</a:t>
            </a:fld>
            <a:endParaRPr kumimoji="1" lang="ja-JP" altLang="en-US"/>
          </a:p>
        </p:txBody>
      </p:sp>
    </p:spTree>
    <p:extLst>
      <p:ext uri="{BB962C8B-B14F-4D97-AF65-F5344CB8AC3E}">
        <p14:creationId xmlns:p14="http://schemas.microsoft.com/office/powerpoint/2010/main" val="3285375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4EDC8A3-5309-4339-B242-8F552106FE8E}" type="datetimeFigureOut">
              <a:rPr kumimoji="1" lang="ja-JP" altLang="en-US" smtClean="0"/>
              <a:t>2016/2/16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8DDC084-D071-4C7D-BACC-948CFB510868}" type="slidenum">
              <a:rPr kumimoji="1" lang="ja-JP" altLang="en-US" smtClean="0"/>
              <a:t>‹#›</a:t>
            </a:fld>
            <a:endParaRPr kumimoji="1" lang="ja-JP" altLang="en-US"/>
          </a:p>
        </p:txBody>
      </p:sp>
    </p:spTree>
    <p:extLst>
      <p:ext uri="{BB962C8B-B14F-4D97-AF65-F5344CB8AC3E}">
        <p14:creationId xmlns:p14="http://schemas.microsoft.com/office/powerpoint/2010/main" val="1331401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4EDC8A3-5309-4339-B242-8F552106FE8E}" type="datetimeFigureOut">
              <a:rPr kumimoji="1" lang="ja-JP" altLang="en-US" smtClean="0"/>
              <a:t>2016/2/16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8DDC084-D071-4C7D-BACC-948CFB510868}" type="slidenum">
              <a:rPr kumimoji="1" lang="ja-JP" altLang="en-US" smtClean="0"/>
              <a:t>‹#›</a:t>
            </a:fld>
            <a:endParaRPr kumimoji="1" lang="ja-JP" altLang="en-US"/>
          </a:p>
        </p:txBody>
      </p:sp>
    </p:spTree>
    <p:extLst>
      <p:ext uri="{BB962C8B-B14F-4D97-AF65-F5344CB8AC3E}">
        <p14:creationId xmlns:p14="http://schemas.microsoft.com/office/powerpoint/2010/main" val="3784299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4EDC8A3-5309-4339-B242-8F552106FE8E}" type="datetimeFigureOut">
              <a:rPr kumimoji="1" lang="ja-JP" altLang="en-US" smtClean="0"/>
              <a:t>2016/2/16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8DDC084-D071-4C7D-BACC-948CFB510868}" type="slidenum">
              <a:rPr kumimoji="1" lang="ja-JP" altLang="en-US" smtClean="0"/>
              <a:t>‹#›</a:t>
            </a:fld>
            <a:endParaRPr kumimoji="1" lang="ja-JP" altLang="en-US"/>
          </a:p>
        </p:txBody>
      </p:sp>
    </p:spTree>
    <p:extLst>
      <p:ext uri="{BB962C8B-B14F-4D97-AF65-F5344CB8AC3E}">
        <p14:creationId xmlns:p14="http://schemas.microsoft.com/office/powerpoint/2010/main" val="4238816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4EDC8A3-5309-4339-B242-8F552106FE8E}" type="datetimeFigureOut">
              <a:rPr kumimoji="1" lang="ja-JP" altLang="en-US" smtClean="0"/>
              <a:t>2016/2/16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DDC084-D071-4C7D-BACC-948CFB510868}" type="slidenum">
              <a:rPr kumimoji="1" lang="ja-JP" altLang="en-US" smtClean="0"/>
              <a:t>‹#›</a:t>
            </a:fld>
            <a:endParaRPr kumimoji="1" lang="ja-JP" altLang="en-US"/>
          </a:p>
        </p:txBody>
      </p:sp>
    </p:spTree>
    <p:extLst>
      <p:ext uri="{BB962C8B-B14F-4D97-AF65-F5344CB8AC3E}">
        <p14:creationId xmlns:p14="http://schemas.microsoft.com/office/powerpoint/2010/main" val="3421871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4EDC8A3-5309-4339-B242-8F552106FE8E}" type="datetimeFigureOut">
              <a:rPr kumimoji="1" lang="ja-JP" altLang="en-US" smtClean="0"/>
              <a:t>2016/2/16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DDC084-D071-4C7D-BACC-948CFB510868}" type="slidenum">
              <a:rPr kumimoji="1" lang="ja-JP" altLang="en-US" smtClean="0"/>
              <a:t>‹#›</a:t>
            </a:fld>
            <a:endParaRPr kumimoji="1" lang="ja-JP" altLang="en-US"/>
          </a:p>
        </p:txBody>
      </p:sp>
    </p:spTree>
    <p:extLst>
      <p:ext uri="{BB962C8B-B14F-4D97-AF65-F5344CB8AC3E}">
        <p14:creationId xmlns:p14="http://schemas.microsoft.com/office/powerpoint/2010/main" val="2421091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EDC8A3-5309-4339-B242-8F552106FE8E}" type="datetimeFigureOut">
              <a:rPr kumimoji="1" lang="ja-JP" altLang="en-US" smtClean="0"/>
              <a:t>2016/2/16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DDC084-D071-4C7D-BACC-948CFB510868}" type="slidenum">
              <a:rPr kumimoji="1" lang="ja-JP" altLang="en-US" smtClean="0"/>
              <a:t>‹#›</a:t>
            </a:fld>
            <a:endParaRPr kumimoji="1" lang="ja-JP" altLang="en-US"/>
          </a:p>
        </p:txBody>
      </p:sp>
    </p:spTree>
    <p:extLst>
      <p:ext uri="{BB962C8B-B14F-4D97-AF65-F5344CB8AC3E}">
        <p14:creationId xmlns:p14="http://schemas.microsoft.com/office/powerpoint/2010/main" val="39991595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Microsoft_Excel_97-2003_Worksheet1.xls"/></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mext.go.jp/a_menu/shotou/new-cs/youryou/eiyaku/1261037.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67544" y="2130425"/>
            <a:ext cx="8208912" cy="1470025"/>
          </a:xfrm>
          <a:noFill/>
          <a:ln>
            <a:noFill/>
          </a:ln>
        </p:spPr>
        <p:txBody>
          <a:bodyPr>
            <a:normAutofit/>
          </a:bodyPr>
          <a:lstStyle/>
          <a:p>
            <a:r>
              <a:rPr lang="en-US" altLang="ja-JP" sz="4000" b="1" dirty="0" smtClean="0">
                <a:solidFill>
                  <a:srgbClr val="FFFF00"/>
                </a:solidFill>
              </a:rPr>
              <a:t>Verb-based Curriculum for Mathematics Education</a:t>
            </a:r>
            <a:endParaRPr kumimoji="1" lang="ja-JP" altLang="en-US" sz="4000" dirty="0">
              <a:solidFill>
                <a:srgbClr val="FFFF00"/>
              </a:solidFill>
            </a:endParaRPr>
          </a:p>
        </p:txBody>
      </p:sp>
      <p:sp>
        <p:nvSpPr>
          <p:cNvPr id="3" name="サブタイトル 2"/>
          <p:cNvSpPr>
            <a:spLocks noGrp="1"/>
          </p:cNvSpPr>
          <p:nvPr>
            <p:ph type="subTitle" idx="1"/>
          </p:nvPr>
        </p:nvSpPr>
        <p:spPr/>
        <p:txBody>
          <a:bodyPr>
            <a:normAutofit/>
          </a:bodyPr>
          <a:lstStyle/>
          <a:p>
            <a:r>
              <a:rPr lang="en-US" altLang="ja-JP" b="1" dirty="0">
                <a:solidFill>
                  <a:schemeClr val="tx1"/>
                </a:solidFill>
              </a:rPr>
              <a:t>Takuya BABA</a:t>
            </a:r>
            <a:endParaRPr lang="ja-JP" altLang="ja-JP" dirty="0">
              <a:solidFill>
                <a:schemeClr val="tx1"/>
              </a:solidFill>
            </a:endParaRPr>
          </a:p>
          <a:p>
            <a:r>
              <a:rPr lang="en-US" altLang="ja-JP" b="1" dirty="0" smtClean="0">
                <a:solidFill>
                  <a:schemeClr val="tx1"/>
                </a:solidFill>
              </a:rPr>
              <a:t>Hiroshima </a:t>
            </a:r>
            <a:r>
              <a:rPr lang="en-US" altLang="ja-JP" b="1" dirty="0">
                <a:solidFill>
                  <a:schemeClr val="tx1"/>
                </a:solidFill>
              </a:rPr>
              <a:t>University</a:t>
            </a:r>
            <a:endParaRPr kumimoji="1" lang="ja-JP" altLang="en-US" dirty="0">
              <a:solidFill>
                <a:schemeClr val="tx1"/>
              </a:solidFill>
            </a:endParaRPr>
          </a:p>
        </p:txBody>
      </p:sp>
    </p:spTree>
    <p:extLst>
      <p:ext uri="{BB962C8B-B14F-4D97-AF65-F5344CB8AC3E}">
        <p14:creationId xmlns:p14="http://schemas.microsoft.com/office/powerpoint/2010/main" val="4794567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3600" dirty="0" smtClean="0"/>
              <a:t>the objectives of this paper </a:t>
            </a:r>
            <a:endParaRPr kumimoji="1" lang="ja-JP" altLang="en-US" sz="3600" dirty="0"/>
          </a:p>
        </p:txBody>
      </p:sp>
      <p:sp>
        <p:nvSpPr>
          <p:cNvPr id="3" name="コンテンツ プレースホルダー 2"/>
          <p:cNvSpPr>
            <a:spLocks noGrp="1"/>
          </p:cNvSpPr>
          <p:nvPr>
            <p:ph idx="1"/>
          </p:nvPr>
        </p:nvSpPr>
        <p:spPr/>
        <p:txBody>
          <a:bodyPr>
            <a:normAutofit/>
          </a:bodyPr>
          <a:lstStyle/>
          <a:p>
            <a:r>
              <a:rPr lang="en-US" altLang="ja-JP" sz="2800" dirty="0" smtClean="0"/>
              <a:t>(</a:t>
            </a:r>
            <a:r>
              <a:rPr lang="en-US" altLang="ja-JP" sz="2800" dirty="0"/>
              <a:t>1) To clarify characteristics of verbs,</a:t>
            </a:r>
            <a:endParaRPr lang="ja-JP" altLang="ja-JP" sz="2800" dirty="0"/>
          </a:p>
          <a:p>
            <a:r>
              <a:rPr lang="en-US" altLang="ja-JP" sz="2800" dirty="0" smtClean="0"/>
              <a:t>(</a:t>
            </a:r>
            <a:r>
              <a:rPr lang="en-US" altLang="ja-JP" sz="2800" dirty="0"/>
              <a:t>2) To </a:t>
            </a:r>
            <a:r>
              <a:rPr lang="en-US" altLang="ja-JP" sz="2800" dirty="0" smtClean="0"/>
              <a:t>analyze the </a:t>
            </a:r>
            <a:r>
              <a:rPr lang="en-US" altLang="ja-JP" sz="2800" dirty="0"/>
              <a:t>course of </a:t>
            </a:r>
            <a:r>
              <a:rPr lang="en-US" altLang="ja-JP" sz="2800" dirty="0" smtClean="0"/>
              <a:t>study in terms of verbs, </a:t>
            </a:r>
            <a:r>
              <a:rPr lang="en-US" altLang="ja-JP" sz="2800" dirty="0"/>
              <a:t>and</a:t>
            </a:r>
            <a:endParaRPr lang="ja-JP" altLang="ja-JP" sz="2800" dirty="0"/>
          </a:p>
          <a:p>
            <a:r>
              <a:rPr lang="en-US" altLang="ja-JP" sz="2800" dirty="0" smtClean="0"/>
              <a:t>(</a:t>
            </a:r>
            <a:r>
              <a:rPr lang="en-US" altLang="ja-JP" sz="2800" dirty="0"/>
              <a:t>3) To propose an example of verb-based curriculum.</a:t>
            </a:r>
            <a:endParaRPr lang="ja-JP" altLang="ja-JP" sz="2800" dirty="0"/>
          </a:p>
          <a:p>
            <a:endParaRPr kumimoji="1" lang="ja-JP" altLang="en-US" sz="2800" dirty="0"/>
          </a:p>
        </p:txBody>
      </p:sp>
    </p:spTree>
    <p:extLst>
      <p:ext uri="{BB962C8B-B14F-4D97-AF65-F5344CB8AC3E}">
        <p14:creationId xmlns:p14="http://schemas.microsoft.com/office/powerpoint/2010/main" val="9189613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3600" dirty="0" smtClean="0"/>
              <a:t>2. Characteristics of activities and verbs</a:t>
            </a:r>
            <a:endParaRPr kumimoji="1" lang="ja-JP" altLang="en-US" sz="3600" dirty="0"/>
          </a:p>
        </p:txBody>
      </p:sp>
      <p:sp>
        <p:nvSpPr>
          <p:cNvPr id="3" name="コンテンツ プレースホルダー 2"/>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7345667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3600" dirty="0" smtClean="0"/>
              <a:t>More nouns than verbs</a:t>
            </a:r>
            <a:endParaRPr kumimoji="1" lang="ja-JP" altLang="en-US" sz="3600" dirty="0"/>
          </a:p>
        </p:txBody>
      </p:sp>
      <p:sp>
        <p:nvSpPr>
          <p:cNvPr id="3" name="コンテンツ プレースホルダー 2"/>
          <p:cNvSpPr>
            <a:spLocks noGrp="1"/>
          </p:cNvSpPr>
          <p:nvPr>
            <p:ph idx="1"/>
          </p:nvPr>
        </p:nvSpPr>
        <p:spPr>
          <a:xfrm>
            <a:off x="457200" y="1412776"/>
            <a:ext cx="8229600" cy="4713387"/>
          </a:xfrm>
        </p:spPr>
        <p:txBody>
          <a:bodyPr>
            <a:normAutofit/>
          </a:bodyPr>
          <a:lstStyle/>
          <a:p>
            <a:pPr>
              <a:lnSpc>
                <a:spcPts val="2800"/>
              </a:lnSpc>
              <a:spcBef>
                <a:spcPts val="0"/>
              </a:spcBef>
            </a:pPr>
            <a:r>
              <a:rPr lang="en-US" altLang="ja-JP" sz="2800" dirty="0" smtClean="0"/>
              <a:t>Nouns </a:t>
            </a:r>
            <a:r>
              <a:rPr lang="en-US" altLang="ja-JP" sz="2800" dirty="0"/>
              <a:t>occupy higher percentage than verbs among basic vocabulary, and the percentage goes even higher as the number of basic </a:t>
            </a:r>
            <a:r>
              <a:rPr lang="en-US" altLang="ja-JP" sz="2800" dirty="0" smtClean="0"/>
              <a:t>vocabulary </a:t>
            </a:r>
            <a:r>
              <a:rPr lang="en-US" altLang="ja-JP" sz="2800" dirty="0"/>
              <a:t>in Japanese language</a:t>
            </a:r>
            <a:r>
              <a:rPr lang="en-US" altLang="ja-JP" sz="2800" dirty="0" smtClean="0"/>
              <a:t>.</a:t>
            </a:r>
            <a:endParaRPr lang="ja-JP" altLang="ja-JP" sz="2800" dirty="0"/>
          </a:p>
        </p:txBody>
      </p:sp>
      <p:graphicFrame>
        <p:nvGraphicFramePr>
          <p:cNvPr id="4" name="オブジェクト 3"/>
          <p:cNvGraphicFramePr>
            <a:graphicFrameLocks noGrp="1" noChangeAspect="1"/>
          </p:cNvGraphicFramePr>
          <p:nvPr>
            <p:extLst>
              <p:ext uri="{D42A27DB-BD31-4B8C-83A1-F6EECF244321}">
                <p14:modId xmlns:p14="http://schemas.microsoft.com/office/powerpoint/2010/main" val="652334483"/>
              </p:ext>
            </p:extLst>
          </p:nvPr>
        </p:nvGraphicFramePr>
        <p:xfrm>
          <a:off x="1187624" y="2867566"/>
          <a:ext cx="6800850" cy="3686175"/>
        </p:xfrm>
        <a:graphic>
          <a:graphicData uri="http://schemas.openxmlformats.org/presentationml/2006/ole">
            <mc:AlternateContent xmlns:mc="http://schemas.openxmlformats.org/markup-compatibility/2006">
              <mc:Choice xmlns:v="urn:schemas-microsoft-com:vml" Requires="v">
                <p:oleObj spid="_x0000_s3087" name="ワークシート" r:id="rId4" imgW="4533900" imgH="2457450" progId="Excel.Sheet.8">
                  <p:embed/>
                </p:oleObj>
              </mc:Choice>
              <mc:Fallback>
                <p:oleObj name="ワークシート" r:id="rId4" imgW="4533900" imgH="2457450" progId="Excel.Sheet.8">
                  <p:embed/>
                  <p:pic>
                    <p:nvPicPr>
                      <p:cNvPr id="0" name="コンテンツ プレースホルダー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87624" y="2867566"/>
                        <a:ext cx="6800850" cy="368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正方形/長方形 4"/>
          <p:cNvSpPr/>
          <p:nvPr/>
        </p:nvSpPr>
        <p:spPr>
          <a:xfrm>
            <a:off x="1259632" y="6488668"/>
            <a:ext cx="6912768" cy="369332"/>
          </a:xfrm>
          <a:prstGeom prst="rect">
            <a:avLst/>
          </a:prstGeom>
        </p:spPr>
        <p:txBody>
          <a:bodyPr wrap="square">
            <a:spAutoFit/>
          </a:bodyPr>
          <a:lstStyle/>
          <a:p>
            <a:r>
              <a:rPr lang="en-US" altLang="ja-JP" b="1" dirty="0"/>
              <a:t>The graph of the percentage of </a:t>
            </a:r>
            <a:r>
              <a:rPr lang="en-US" altLang="ja-JP" b="1" dirty="0" smtClean="0"/>
              <a:t>nouns </a:t>
            </a:r>
            <a:r>
              <a:rPr lang="en-US" altLang="ja-JP" b="1" dirty="0"/>
              <a:t>and </a:t>
            </a:r>
            <a:r>
              <a:rPr lang="en-US" altLang="ja-JP" b="1" dirty="0" smtClean="0"/>
              <a:t>verbs </a:t>
            </a:r>
            <a:r>
              <a:rPr lang="en-US" altLang="ja-JP" b="1" dirty="0"/>
              <a:t>in basic vocabulary</a:t>
            </a:r>
            <a:endParaRPr lang="ja-JP" altLang="en-US" dirty="0"/>
          </a:p>
        </p:txBody>
      </p:sp>
    </p:spTree>
    <p:extLst>
      <p:ext uri="{BB962C8B-B14F-4D97-AF65-F5344CB8AC3E}">
        <p14:creationId xmlns:p14="http://schemas.microsoft.com/office/powerpoint/2010/main" val="23933401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3600" dirty="0" smtClean="0"/>
              <a:t>Instantaneousness of activity</a:t>
            </a:r>
            <a:endParaRPr kumimoji="1" lang="ja-JP" altLang="en-US" sz="3600" dirty="0"/>
          </a:p>
        </p:txBody>
      </p:sp>
      <p:sp>
        <p:nvSpPr>
          <p:cNvPr id="3" name="コンテンツ プレースホルダー 2"/>
          <p:cNvSpPr>
            <a:spLocks noGrp="1"/>
          </p:cNvSpPr>
          <p:nvPr>
            <p:ph idx="1"/>
          </p:nvPr>
        </p:nvSpPr>
        <p:spPr>
          <a:xfrm>
            <a:off x="251520" y="1268760"/>
            <a:ext cx="5040560" cy="5472608"/>
          </a:xfrm>
        </p:spPr>
        <p:txBody>
          <a:bodyPr>
            <a:normAutofit lnSpcReduction="10000"/>
          </a:bodyPr>
          <a:lstStyle/>
          <a:p>
            <a:r>
              <a:rPr lang="en-US" altLang="ja-JP" sz="2800" dirty="0" smtClean="0"/>
              <a:t>The reason why verbs as signifier are fewer than nouns, lies in the property of activity as signified that is instantaneous and does not retain its locus of movement very long. For example, the activity 'to count' can be perceived by means of eyes and ears, but it only remains as an afterimage for a while and then its existence cannot be perceived by our senses any longer.</a:t>
            </a:r>
            <a:endParaRPr lang="ja-JP" altLang="en-US" sz="2800" dirty="0"/>
          </a:p>
          <a:p>
            <a:endParaRPr kumimoji="1" lang="ja-JP" altLang="en-US" sz="2800" dirty="0"/>
          </a:p>
        </p:txBody>
      </p:sp>
    </p:spTree>
    <p:extLst>
      <p:ext uri="{BB962C8B-B14F-4D97-AF65-F5344CB8AC3E}">
        <p14:creationId xmlns:p14="http://schemas.microsoft.com/office/powerpoint/2010/main" val="15730783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Elasticity of verbs</a:t>
            </a:r>
            <a:endParaRPr kumimoji="1" lang="ja-JP" altLang="en-US" dirty="0"/>
          </a:p>
        </p:txBody>
      </p:sp>
      <p:sp>
        <p:nvSpPr>
          <p:cNvPr id="3" name="コンテンツ プレースホルダー 2"/>
          <p:cNvSpPr>
            <a:spLocks noGrp="1"/>
          </p:cNvSpPr>
          <p:nvPr>
            <p:ph idx="1"/>
          </p:nvPr>
        </p:nvSpPr>
        <p:spPr>
          <a:xfrm>
            <a:off x="457200" y="1600201"/>
            <a:ext cx="8229600" cy="2476872"/>
          </a:xfrm>
        </p:spPr>
        <p:txBody>
          <a:bodyPr>
            <a:normAutofit/>
          </a:bodyPr>
          <a:lstStyle/>
          <a:p>
            <a:r>
              <a:rPr lang="en-US" altLang="ja-JP" sz="2800" dirty="0" smtClean="0"/>
              <a:t>The </a:t>
            </a:r>
            <a:r>
              <a:rPr lang="en-US" altLang="ja-JP" sz="2800" dirty="0"/>
              <a:t>way of counting </a:t>
            </a:r>
            <a:r>
              <a:rPr lang="en-US" altLang="ja-JP" sz="2800" dirty="0" smtClean="0"/>
              <a:t>sheep </a:t>
            </a:r>
            <a:r>
              <a:rPr lang="en-US" altLang="ja-JP" sz="2800" dirty="0"/>
              <a:t>and the way of counting sheets of paper are different. Probably the former is pointing at each </a:t>
            </a:r>
            <a:r>
              <a:rPr lang="en-US" altLang="ja-JP" sz="2800" dirty="0" smtClean="0"/>
              <a:t>sheep </a:t>
            </a:r>
            <a:r>
              <a:rPr lang="en-US" altLang="ja-JP" sz="2800" dirty="0"/>
              <a:t>at a time, and continues one after another until it covers </a:t>
            </a:r>
            <a:r>
              <a:rPr lang="en-US" altLang="ja-JP" sz="2800" dirty="0" smtClean="0"/>
              <a:t>all. </a:t>
            </a:r>
            <a:r>
              <a:rPr lang="en-US" altLang="ja-JP" sz="2800" dirty="0"/>
              <a:t>The latter may be turning over the pages. </a:t>
            </a:r>
            <a:endParaRPr lang="en-US" altLang="ja-JP" sz="2800" dirty="0" smtClean="0"/>
          </a:p>
        </p:txBody>
      </p:sp>
    </p:spTree>
    <p:extLst>
      <p:ext uri="{BB962C8B-B14F-4D97-AF65-F5344CB8AC3E}">
        <p14:creationId xmlns:p14="http://schemas.microsoft.com/office/powerpoint/2010/main" val="4913693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332656"/>
            <a:ext cx="3744416" cy="2304256"/>
          </a:xfrm>
        </p:spPr>
        <p:txBody>
          <a:bodyPr>
            <a:noAutofit/>
          </a:bodyPr>
          <a:lstStyle/>
          <a:p>
            <a:r>
              <a:rPr lang="en-US" altLang="ja-JP" sz="3600" dirty="0" smtClean="0"/>
              <a:t>3. Analysis of Course of Study in terms of verbs</a:t>
            </a:r>
            <a:endParaRPr kumimoji="1" lang="ja-JP" altLang="en-US" sz="3600"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211960" y="-1"/>
            <a:ext cx="4922520" cy="68408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正方形/長方形 2"/>
          <p:cNvSpPr/>
          <p:nvPr/>
        </p:nvSpPr>
        <p:spPr>
          <a:xfrm>
            <a:off x="4355976" y="548680"/>
            <a:ext cx="1728192" cy="21602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4347020" y="2348880"/>
            <a:ext cx="1728192" cy="21602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4347020" y="2578625"/>
            <a:ext cx="1728192" cy="21602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4355976" y="5733256"/>
            <a:ext cx="1728192" cy="21602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298830" y="3789040"/>
            <a:ext cx="4179788" cy="1800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400" dirty="0" smtClean="0">
                <a:solidFill>
                  <a:schemeClr val="tx1"/>
                </a:solidFill>
              </a:rPr>
              <a:t>A: Numbers and Calculations</a:t>
            </a:r>
          </a:p>
          <a:p>
            <a:r>
              <a:rPr lang="en-US" altLang="ja-JP" sz="2400" dirty="0" smtClean="0">
                <a:solidFill>
                  <a:schemeClr val="tx1"/>
                </a:solidFill>
              </a:rPr>
              <a:t>B: Quantity and Measurements</a:t>
            </a:r>
          </a:p>
          <a:p>
            <a:r>
              <a:rPr kumimoji="1" lang="en-US" altLang="ja-JP" sz="2400" dirty="0" smtClean="0">
                <a:solidFill>
                  <a:schemeClr val="tx1"/>
                </a:solidFill>
              </a:rPr>
              <a:t>C: Geometrical Figures</a:t>
            </a:r>
          </a:p>
          <a:p>
            <a:r>
              <a:rPr lang="en-US" altLang="ja-JP" sz="2400" dirty="0" smtClean="0">
                <a:solidFill>
                  <a:schemeClr val="tx1"/>
                </a:solidFill>
              </a:rPr>
              <a:t>D: Mathematical Relations</a:t>
            </a:r>
            <a:endParaRPr kumimoji="1" lang="ja-JP" altLang="en-US" sz="2400" dirty="0">
              <a:solidFill>
                <a:schemeClr val="tx1"/>
              </a:solidFill>
            </a:endParaRPr>
          </a:p>
        </p:txBody>
      </p:sp>
    </p:spTree>
    <p:extLst>
      <p:ext uri="{BB962C8B-B14F-4D97-AF65-F5344CB8AC3E}">
        <p14:creationId xmlns:p14="http://schemas.microsoft.com/office/powerpoint/2010/main" val="217447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additive="base">
                                        <p:cTn id="29" dur="500" fill="hold"/>
                                        <p:tgtEl>
                                          <p:spTgt spid="4"/>
                                        </p:tgtEl>
                                        <p:attrNameLst>
                                          <p:attrName>ppt_x</p:attrName>
                                        </p:attrNameLst>
                                      </p:cBhvr>
                                      <p:tavLst>
                                        <p:tav tm="0">
                                          <p:val>
                                            <p:strVal val="#ppt_x"/>
                                          </p:val>
                                        </p:tav>
                                        <p:tav tm="100000">
                                          <p:val>
                                            <p:strVal val="#ppt_x"/>
                                          </p:val>
                                        </p:tav>
                                      </p:tavLst>
                                    </p:anim>
                                    <p:anim calcmode="lin" valueType="num">
                                      <p:cBhvr additive="base">
                                        <p:cTn id="3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332656"/>
            <a:ext cx="8496944" cy="1008112"/>
          </a:xfrm>
        </p:spPr>
        <p:txBody>
          <a:bodyPr>
            <a:noAutofit/>
          </a:bodyPr>
          <a:lstStyle/>
          <a:p>
            <a:r>
              <a:rPr lang="en-US" altLang="ja-JP" sz="3600" dirty="0" smtClean="0"/>
              <a:t>How to analyze the Course of Study</a:t>
            </a:r>
            <a:endParaRPr kumimoji="1" lang="ja-JP" altLang="en-US" sz="3600" dirty="0"/>
          </a:p>
        </p:txBody>
      </p:sp>
      <p:sp>
        <p:nvSpPr>
          <p:cNvPr id="3" name="コンテンツ プレースホルダー 2"/>
          <p:cNvSpPr>
            <a:spLocks noGrp="1"/>
          </p:cNvSpPr>
          <p:nvPr>
            <p:ph idx="1"/>
          </p:nvPr>
        </p:nvSpPr>
        <p:spPr/>
        <p:txBody>
          <a:bodyPr>
            <a:normAutofit/>
          </a:bodyPr>
          <a:lstStyle/>
          <a:p>
            <a:pPr marL="0" indent="0">
              <a:buNone/>
            </a:pPr>
            <a:r>
              <a:rPr kumimoji="1" lang="en-US" altLang="ja-JP" sz="2800" dirty="0" smtClean="0"/>
              <a:t>(1) Collect all verbs and </a:t>
            </a:r>
            <a:r>
              <a:rPr lang="en-US" altLang="ja-JP" sz="2800" dirty="0" smtClean="0"/>
              <a:t>quasi-verbs </a:t>
            </a:r>
            <a:r>
              <a:rPr kumimoji="1" lang="en-US" altLang="ja-JP" sz="2800" dirty="0" smtClean="0"/>
              <a:t>from the course of study (MEXT 2008) in Japanese</a:t>
            </a:r>
          </a:p>
          <a:p>
            <a:r>
              <a:rPr lang="en-US" altLang="ja-JP" sz="2400" dirty="0" smtClean="0"/>
              <a:t>Here quasi-verb </a:t>
            </a:r>
            <a:r>
              <a:rPr lang="en-US" altLang="ja-JP" sz="2400" dirty="0"/>
              <a:t>is a noun in Japanese that behaves like a verb when it is suffixed by ‘</a:t>
            </a:r>
            <a:r>
              <a:rPr lang="en-US" altLang="ja-JP" sz="2400" dirty="0" err="1"/>
              <a:t>suru</a:t>
            </a:r>
            <a:r>
              <a:rPr lang="en-US" altLang="ja-JP" sz="2400" dirty="0"/>
              <a:t>’, which means ‘to do’. For example, measurement (</a:t>
            </a:r>
            <a:r>
              <a:rPr lang="ja-JP" altLang="ja-JP" sz="2400" dirty="0"/>
              <a:t>測定</a:t>
            </a:r>
            <a:r>
              <a:rPr lang="en-US" altLang="ja-JP" sz="2400" dirty="0"/>
              <a:t>) is suffixed by </a:t>
            </a:r>
            <a:r>
              <a:rPr lang="en-US" altLang="ja-JP" sz="2400" dirty="0" err="1"/>
              <a:t>suru</a:t>
            </a:r>
            <a:r>
              <a:rPr lang="en-US" altLang="ja-JP" sz="2400" dirty="0"/>
              <a:t> (</a:t>
            </a:r>
            <a:r>
              <a:rPr lang="ja-JP" altLang="ja-JP" sz="2400" dirty="0"/>
              <a:t>する</a:t>
            </a:r>
            <a:r>
              <a:rPr lang="en-US" altLang="ja-JP" sz="2400" dirty="0"/>
              <a:t>) and becomes do </a:t>
            </a:r>
            <a:r>
              <a:rPr lang="en-US" altLang="ja-JP" sz="2400" dirty="0" smtClean="0"/>
              <a:t>measurement, </a:t>
            </a:r>
            <a:r>
              <a:rPr lang="en-US" altLang="ja-JP" sz="2400" dirty="0"/>
              <a:t>which is equivalent of measuring activity. </a:t>
            </a:r>
            <a:endParaRPr lang="en-US" altLang="ja-JP" sz="2400" dirty="0" smtClean="0"/>
          </a:p>
          <a:p>
            <a:pPr marL="0" indent="0">
              <a:buNone/>
            </a:pPr>
            <a:r>
              <a:rPr lang="en-US" altLang="ja-JP" sz="2800" dirty="0" smtClean="0"/>
              <a:t>(2) Translate them into English using the English version of the course </a:t>
            </a:r>
            <a:r>
              <a:rPr lang="en-US" altLang="ja-JP" sz="2800" dirty="0"/>
              <a:t>of study (MEXT 2008</a:t>
            </a:r>
            <a:r>
              <a:rPr lang="en-US" altLang="ja-JP" sz="2800" dirty="0" smtClean="0"/>
              <a:t>).</a:t>
            </a:r>
          </a:p>
          <a:p>
            <a:pPr marL="0" indent="0">
              <a:buNone/>
            </a:pPr>
            <a:r>
              <a:rPr lang="en-US" altLang="ja-JP" sz="2800" dirty="0" smtClean="0"/>
              <a:t>(3) Analyze them </a:t>
            </a:r>
            <a:r>
              <a:rPr lang="en-US" altLang="ja-JP" sz="2800" dirty="0"/>
              <a:t>according to grades and domains</a:t>
            </a:r>
          </a:p>
          <a:p>
            <a:endParaRPr lang="en-US" altLang="ja-JP" sz="2400" dirty="0"/>
          </a:p>
          <a:p>
            <a:endParaRPr lang="en-US" altLang="ja-JP" dirty="0"/>
          </a:p>
          <a:p>
            <a:endParaRPr kumimoji="1" lang="ja-JP" altLang="en-US" dirty="0"/>
          </a:p>
        </p:txBody>
      </p:sp>
    </p:spTree>
    <p:extLst>
      <p:ext uri="{BB962C8B-B14F-4D97-AF65-F5344CB8AC3E}">
        <p14:creationId xmlns:p14="http://schemas.microsoft.com/office/powerpoint/2010/main" val="8710888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3600" dirty="0" smtClean="0"/>
              <a:t>Grade1 Content</a:t>
            </a:r>
            <a:br>
              <a:rPr lang="en-US" altLang="ja-JP" sz="3600" dirty="0" smtClean="0"/>
            </a:br>
            <a:r>
              <a:rPr lang="en-US" altLang="ja-JP" sz="3600" dirty="0" smtClean="0"/>
              <a:t>A. Numbers and Calculations</a:t>
            </a:r>
            <a:endParaRPr kumimoji="1" lang="ja-JP" altLang="en-US" sz="3600" dirty="0"/>
          </a:p>
        </p:txBody>
      </p:sp>
      <p:sp>
        <p:nvSpPr>
          <p:cNvPr id="3" name="コンテンツ プレースホルダー 2"/>
          <p:cNvSpPr>
            <a:spLocks noGrp="1"/>
          </p:cNvSpPr>
          <p:nvPr>
            <p:ph idx="1"/>
          </p:nvPr>
        </p:nvSpPr>
        <p:spPr>
          <a:xfrm>
            <a:off x="457200" y="1556792"/>
            <a:ext cx="8229600" cy="5112568"/>
          </a:xfrm>
        </p:spPr>
        <p:txBody>
          <a:bodyPr>
            <a:noAutofit/>
          </a:bodyPr>
          <a:lstStyle/>
          <a:p>
            <a:pPr marL="0" indent="0">
              <a:lnSpc>
                <a:spcPts val="2600"/>
              </a:lnSpc>
              <a:spcBef>
                <a:spcPts val="0"/>
              </a:spcBef>
              <a:buNone/>
            </a:pPr>
            <a:r>
              <a:rPr lang="en-US" altLang="ja-JP" sz="2800" dirty="0"/>
              <a:t>(1) </a:t>
            </a:r>
            <a:r>
              <a:rPr lang="en-US" altLang="ja-JP" sz="2800" dirty="0">
                <a:solidFill>
                  <a:srgbClr val="FF0000"/>
                </a:solidFill>
              </a:rPr>
              <a:t>Through</a:t>
            </a:r>
            <a:r>
              <a:rPr lang="en-US" altLang="ja-JP" sz="2800" dirty="0"/>
              <a:t> </a:t>
            </a:r>
            <a:r>
              <a:rPr lang="en-US" altLang="ja-JP" sz="2800" dirty="0">
                <a:solidFill>
                  <a:srgbClr val="0070C0"/>
                </a:solidFill>
              </a:rPr>
              <a:t>activities</a:t>
            </a:r>
            <a:r>
              <a:rPr lang="en-US" altLang="ja-JP" sz="2800" dirty="0"/>
              <a:t> such as </a:t>
            </a:r>
            <a:r>
              <a:rPr lang="en-US" altLang="ja-JP" sz="2800" dirty="0">
                <a:solidFill>
                  <a:srgbClr val="FF0000"/>
                </a:solidFill>
              </a:rPr>
              <a:t>counting</a:t>
            </a:r>
            <a:r>
              <a:rPr lang="en-US" altLang="ja-JP" sz="2800" dirty="0"/>
              <a:t> the numbers of concrete objects, </a:t>
            </a:r>
            <a:r>
              <a:rPr lang="en-US" altLang="ja-JP" sz="2800" dirty="0" smtClean="0"/>
              <a:t>to help </a:t>
            </a:r>
            <a:r>
              <a:rPr lang="en-US" altLang="ja-JP" sz="2800" dirty="0"/>
              <a:t>pupils </a:t>
            </a:r>
            <a:r>
              <a:rPr lang="en-US" altLang="ja-JP" sz="2800" dirty="0">
                <a:solidFill>
                  <a:srgbClr val="FF0000"/>
                </a:solidFill>
              </a:rPr>
              <a:t>understand</a:t>
            </a:r>
            <a:r>
              <a:rPr lang="en-US" altLang="ja-JP" sz="2800" dirty="0"/>
              <a:t> the </a:t>
            </a:r>
            <a:r>
              <a:rPr lang="en-US" altLang="ja-JP" sz="2800" dirty="0">
                <a:solidFill>
                  <a:srgbClr val="0070C0"/>
                </a:solidFill>
              </a:rPr>
              <a:t>meaning</a:t>
            </a:r>
            <a:r>
              <a:rPr lang="en-US" altLang="ja-JP" sz="2800" dirty="0"/>
              <a:t> of numbers and use numbers.</a:t>
            </a:r>
          </a:p>
          <a:p>
            <a:pPr marL="400050" lvl="1" indent="0">
              <a:lnSpc>
                <a:spcPts val="2600"/>
              </a:lnSpc>
              <a:spcBef>
                <a:spcPts val="0"/>
              </a:spcBef>
              <a:buNone/>
            </a:pPr>
            <a:r>
              <a:rPr lang="en-US" altLang="ja-JP" dirty="0"/>
              <a:t>a. To </a:t>
            </a:r>
            <a:r>
              <a:rPr lang="en-US" altLang="ja-JP" dirty="0">
                <a:solidFill>
                  <a:srgbClr val="FF0000"/>
                </a:solidFill>
              </a:rPr>
              <a:t>compare</a:t>
            </a:r>
            <a:r>
              <a:rPr lang="en-US" altLang="ja-JP" dirty="0"/>
              <a:t> numbers of objects by making </a:t>
            </a:r>
            <a:r>
              <a:rPr lang="en-US" altLang="ja-JP" dirty="0" smtClean="0"/>
              <a:t>one-to-one </a:t>
            </a:r>
            <a:r>
              <a:rPr lang="en-US" altLang="ja-JP" dirty="0" smtClean="0">
                <a:solidFill>
                  <a:srgbClr val="FF0000"/>
                </a:solidFill>
              </a:rPr>
              <a:t>correspondence</a:t>
            </a:r>
            <a:r>
              <a:rPr lang="en-US" altLang="ja-JP" dirty="0" smtClean="0"/>
              <a:t> </a:t>
            </a:r>
            <a:r>
              <a:rPr lang="en-US" altLang="ja-JP" dirty="0"/>
              <a:t>between objects.</a:t>
            </a:r>
          </a:p>
          <a:p>
            <a:pPr marL="400050" lvl="1" indent="0">
              <a:lnSpc>
                <a:spcPts val="2600"/>
              </a:lnSpc>
              <a:spcBef>
                <a:spcPts val="0"/>
              </a:spcBef>
              <a:buNone/>
            </a:pPr>
            <a:r>
              <a:rPr lang="en-US" altLang="ja-JP" dirty="0"/>
              <a:t>b. To correctly </a:t>
            </a:r>
            <a:r>
              <a:rPr lang="en-US" altLang="ja-JP" dirty="0">
                <a:solidFill>
                  <a:srgbClr val="FF0000"/>
                </a:solidFill>
              </a:rPr>
              <a:t>count</a:t>
            </a:r>
            <a:r>
              <a:rPr lang="en-US" altLang="ja-JP" dirty="0"/>
              <a:t> or </a:t>
            </a:r>
            <a:r>
              <a:rPr lang="en-US" altLang="ja-JP" dirty="0">
                <a:solidFill>
                  <a:srgbClr val="FF0000"/>
                </a:solidFill>
              </a:rPr>
              <a:t>represent</a:t>
            </a:r>
            <a:r>
              <a:rPr lang="en-US" altLang="ja-JP" dirty="0"/>
              <a:t> the number and order of objects.</a:t>
            </a:r>
          </a:p>
          <a:p>
            <a:pPr marL="400050" lvl="1" indent="0">
              <a:lnSpc>
                <a:spcPts val="2600"/>
              </a:lnSpc>
              <a:spcBef>
                <a:spcPts val="0"/>
              </a:spcBef>
              <a:buNone/>
            </a:pPr>
            <a:r>
              <a:rPr lang="en-US" altLang="ja-JP" dirty="0"/>
              <a:t>c. To </a:t>
            </a:r>
            <a:r>
              <a:rPr lang="en-US" altLang="ja-JP" dirty="0">
                <a:solidFill>
                  <a:srgbClr val="FF0000"/>
                </a:solidFill>
              </a:rPr>
              <a:t>make</a:t>
            </a:r>
            <a:r>
              <a:rPr lang="en-US" altLang="ja-JP" dirty="0"/>
              <a:t> a sequence of numbers and to </a:t>
            </a:r>
            <a:r>
              <a:rPr lang="en-US" altLang="ja-JP" dirty="0">
                <a:solidFill>
                  <a:srgbClr val="FF0000"/>
                </a:solidFill>
              </a:rPr>
              <a:t>put</a:t>
            </a:r>
            <a:r>
              <a:rPr lang="en-US" altLang="ja-JP" dirty="0"/>
              <a:t> numbers </a:t>
            </a:r>
            <a:r>
              <a:rPr lang="en-US" altLang="ja-JP" dirty="0">
                <a:solidFill>
                  <a:srgbClr val="FF0000"/>
                </a:solidFill>
              </a:rPr>
              <a:t>on a </a:t>
            </a:r>
            <a:r>
              <a:rPr lang="en-US" altLang="ja-JP" dirty="0" smtClean="0">
                <a:solidFill>
                  <a:srgbClr val="FF0000"/>
                </a:solidFill>
              </a:rPr>
              <a:t>number</a:t>
            </a:r>
            <a:r>
              <a:rPr lang="ja-JP" altLang="en-US" dirty="0">
                <a:solidFill>
                  <a:srgbClr val="FF0000"/>
                </a:solidFill>
              </a:rPr>
              <a:t> </a:t>
            </a:r>
            <a:r>
              <a:rPr lang="en-US" altLang="ja-JP" dirty="0" smtClean="0">
                <a:solidFill>
                  <a:srgbClr val="FF0000"/>
                </a:solidFill>
              </a:rPr>
              <a:t>line </a:t>
            </a:r>
            <a:r>
              <a:rPr lang="en-US" altLang="ja-JP" dirty="0"/>
              <a:t>by </a:t>
            </a:r>
            <a:r>
              <a:rPr lang="en-US" altLang="ja-JP" dirty="0">
                <a:solidFill>
                  <a:srgbClr val="FF0000"/>
                </a:solidFill>
              </a:rPr>
              <a:t>judging</a:t>
            </a:r>
            <a:r>
              <a:rPr lang="en-US" altLang="ja-JP" dirty="0"/>
              <a:t> the size and the order of the numbers.</a:t>
            </a:r>
          </a:p>
          <a:p>
            <a:pPr marL="400050" lvl="1" indent="0">
              <a:lnSpc>
                <a:spcPts val="2600"/>
              </a:lnSpc>
              <a:spcBef>
                <a:spcPts val="0"/>
              </a:spcBef>
              <a:buNone/>
            </a:pPr>
            <a:r>
              <a:rPr lang="en-US" altLang="ja-JP" dirty="0"/>
              <a:t>d. To </a:t>
            </a:r>
            <a:r>
              <a:rPr lang="en-US" altLang="ja-JP" dirty="0">
                <a:solidFill>
                  <a:srgbClr val="FF0000"/>
                </a:solidFill>
              </a:rPr>
              <a:t>consider</a:t>
            </a:r>
            <a:r>
              <a:rPr lang="en-US" altLang="ja-JP" dirty="0"/>
              <a:t> a number in relation to other numbers by </a:t>
            </a:r>
            <a:r>
              <a:rPr lang="en-US" altLang="ja-JP" dirty="0">
                <a:solidFill>
                  <a:srgbClr val="FF0000"/>
                </a:solidFill>
              </a:rPr>
              <a:t>regarding</a:t>
            </a:r>
            <a:r>
              <a:rPr lang="en-US" altLang="ja-JP" dirty="0"/>
              <a:t> </a:t>
            </a:r>
            <a:r>
              <a:rPr lang="en-US" altLang="ja-JP" dirty="0" smtClean="0"/>
              <a:t>it as </a:t>
            </a:r>
            <a:r>
              <a:rPr lang="en-US" altLang="ja-JP" dirty="0"/>
              <a:t>a sum or difference of other numbers.</a:t>
            </a:r>
          </a:p>
          <a:p>
            <a:pPr marL="400050" lvl="1" indent="0">
              <a:lnSpc>
                <a:spcPts val="2600"/>
              </a:lnSpc>
              <a:spcBef>
                <a:spcPts val="0"/>
              </a:spcBef>
              <a:buNone/>
            </a:pPr>
            <a:r>
              <a:rPr lang="en-US" altLang="ja-JP" dirty="0"/>
              <a:t>e. To </a:t>
            </a:r>
            <a:r>
              <a:rPr lang="en-US" altLang="ja-JP" dirty="0">
                <a:solidFill>
                  <a:srgbClr val="FF0000"/>
                </a:solidFill>
              </a:rPr>
              <a:t>understand</a:t>
            </a:r>
            <a:r>
              <a:rPr lang="en-US" altLang="ja-JP" dirty="0"/>
              <a:t> the representations of two-digit numbers</a:t>
            </a:r>
            <a:r>
              <a:rPr lang="en-US" altLang="ja-JP" dirty="0" smtClean="0"/>
              <a:t>. …</a:t>
            </a:r>
            <a:endParaRPr kumimoji="1" lang="ja-JP" altLang="en-US" dirty="0"/>
          </a:p>
        </p:txBody>
      </p:sp>
      <p:sp>
        <p:nvSpPr>
          <p:cNvPr id="4" name="円/楕円 3"/>
          <p:cNvSpPr/>
          <p:nvPr/>
        </p:nvSpPr>
        <p:spPr>
          <a:xfrm>
            <a:off x="4716016" y="1556792"/>
            <a:ext cx="1512168" cy="43204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445583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p:cNvGraphicFramePr>
            <a:graphicFrameLocks noGrp="1" noChangeAspect="1"/>
          </p:cNvGraphicFramePr>
          <p:nvPr>
            <p:ph idx="1"/>
            <p:extLst>
              <p:ext uri="{D42A27DB-BD31-4B8C-83A1-F6EECF244321}">
                <p14:modId xmlns:p14="http://schemas.microsoft.com/office/powerpoint/2010/main" val="789248072"/>
              </p:ext>
            </p:extLst>
          </p:nvPr>
        </p:nvGraphicFramePr>
        <p:xfrm>
          <a:off x="251520" y="188640"/>
          <a:ext cx="8712968" cy="6522720"/>
        </p:xfrm>
        <a:graphic>
          <a:graphicData uri="http://schemas.openxmlformats.org/drawingml/2006/table">
            <a:tbl>
              <a:tblPr/>
              <a:tblGrid>
                <a:gridCol w="360039"/>
                <a:gridCol w="2952328"/>
                <a:gridCol w="2664297"/>
                <a:gridCol w="2736304"/>
              </a:tblGrid>
              <a:tr h="44450">
                <a:tc>
                  <a:txBody>
                    <a:bodyPr/>
                    <a:lstStyle/>
                    <a:p>
                      <a:pPr algn="l">
                        <a:spcAft>
                          <a:spcPts val="0"/>
                        </a:spcAft>
                      </a:pPr>
                      <a:r>
                        <a:rPr lang="en-US" sz="2400" kern="0" dirty="0">
                          <a:effectLst/>
                          <a:latin typeface="Times New Roman"/>
                          <a:ea typeface="ＭＳ 明朝"/>
                          <a:cs typeface="Times New Roman"/>
                        </a:rPr>
                        <a:t> </a:t>
                      </a:r>
                      <a:endParaRPr lang="ja-JP" sz="2400" kern="100" dirty="0">
                        <a:effectLst/>
                        <a:latin typeface="Century"/>
                        <a:ea typeface="ＭＳ 明朝"/>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spcAft>
                          <a:spcPts val="0"/>
                        </a:spcAft>
                      </a:pPr>
                      <a:r>
                        <a:rPr lang="en-US" sz="2400" kern="0" dirty="0" smtClean="0">
                          <a:effectLst/>
                          <a:latin typeface="Times New Roman"/>
                          <a:ea typeface="ＭＳ 明朝"/>
                          <a:cs typeface="Times New Roman"/>
                        </a:rPr>
                        <a:t>Verb                              </a:t>
                      </a:r>
                      <a:r>
                        <a:rPr lang="en-US" altLang="ja-JP" sz="2800" b="1" kern="0" dirty="0" smtClean="0">
                          <a:effectLst/>
                          <a:latin typeface="Times New Roman"/>
                          <a:ea typeface="ＭＳ 明朝"/>
                          <a:cs typeface="Times New Roman"/>
                        </a:rPr>
                        <a:t>Grade 1 </a:t>
                      </a:r>
                      <a:endParaRPr lang="ja-JP" sz="2800" b="1" kern="100" dirty="0">
                        <a:effectLst/>
                        <a:latin typeface="Century"/>
                        <a:ea typeface="ＭＳ 明朝"/>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en-US" sz="2400" kern="0">
                          <a:effectLst/>
                          <a:latin typeface="Times New Roman"/>
                          <a:ea typeface="ＭＳ 明朝"/>
                          <a:cs typeface="Times New Roman"/>
                        </a:rPr>
                        <a:t>Quasi-verb</a:t>
                      </a:r>
                      <a:endParaRPr lang="ja-JP" sz="2400" kern="100">
                        <a:effectLst/>
                        <a:latin typeface="Century"/>
                        <a:ea typeface="ＭＳ 明朝"/>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a:lnSpc>
                          <a:spcPts val="2600"/>
                        </a:lnSpc>
                        <a:spcAft>
                          <a:spcPts val="0"/>
                        </a:spcAft>
                      </a:pPr>
                      <a:r>
                        <a:rPr lang="en-US" sz="2400" kern="0" dirty="0">
                          <a:effectLst/>
                          <a:latin typeface="Times New Roman"/>
                          <a:ea typeface="ＭＳ 明朝"/>
                          <a:cs typeface="Times New Roman"/>
                        </a:rPr>
                        <a:t>A</a:t>
                      </a:r>
                      <a:endParaRPr lang="ja-JP" sz="2400" kern="100" dirty="0">
                        <a:effectLst/>
                        <a:latin typeface="Century"/>
                        <a:ea typeface="ＭＳ 明朝"/>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400"/>
                        </a:lnSpc>
                        <a:spcAft>
                          <a:spcPts val="0"/>
                        </a:spcAft>
                      </a:pPr>
                      <a:r>
                        <a:rPr lang="en-US" sz="2400" kern="0" dirty="0">
                          <a:solidFill>
                            <a:srgbClr val="000000"/>
                          </a:solidFill>
                          <a:effectLst/>
                          <a:latin typeface="Times New Roman"/>
                          <a:ea typeface="ＭＳ 明朝"/>
                          <a:cs typeface="ＭＳ Ｐゴシック"/>
                        </a:rPr>
                        <a:t>count(</a:t>
                      </a:r>
                      <a:r>
                        <a:rPr lang="ja-JP" sz="2400" kern="0" dirty="0">
                          <a:solidFill>
                            <a:srgbClr val="000000"/>
                          </a:solidFill>
                          <a:effectLst/>
                          <a:latin typeface="Times New Roman"/>
                          <a:ea typeface="ＭＳ 明朝"/>
                          <a:cs typeface="ＭＳ Ｐゴシック"/>
                        </a:rPr>
                        <a:t>数える</a:t>
                      </a:r>
                      <a:r>
                        <a:rPr lang="en-US" sz="2400" kern="0" dirty="0">
                          <a:solidFill>
                            <a:srgbClr val="000000"/>
                          </a:solidFill>
                          <a:effectLst/>
                          <a:latin typeface="Times New Roman"/>
                          <a:ea typeface="ＭＳ 明朝"/>
                          <a:cs typeface="ＭＳ Ｐゴシック"/>
                        </a:rPr>
                        <a:t>)</a:t>
                      </a:r>
                      <a:r>
                        <a:rPr lang="ja-JP" sz="2400" kern="0" dirty="0" err="1">
                          <a:solidFill>
                            <a:srgbClr val="000000"/>
                          </a:solidFill>
                          <a:effectLst/>
                          <a:latin typeface="Times New Roman"/>
                          <a:ea typeface="ＭＳ 明朝"/>
                          <a:cs typeface="ＭＳ Ｐゴシック"/>
                        </a:rPr>
                        <a:t>、</a:t>
                      </a:r>
                      <a:r>
                        <a:rPr lang="en-US" sz="2400" kern="0" dirty="0">
                          <a:solidFill>
                            <a:srgbClr val="000000"/>
                          </a:solidFill>
                          <a:effectLst/>
                          <a:latin typeface="Times New Roman"/>
                          <a:ea typeface="ＭＳ 明朝"/>
                          <a:cs typeface="ＭＳ Ｐゴシック"/>
                        </a:rPr>
                        <a:t>understand(</a:t>
                      </a:r>
                      <a:r>
                        <a:rPr lang="ja-JP" sz="2400" kern="0" dirty="0">
                          <a:solidFill>
                            <a:srgbClr val="000000"/>
                          </a:solidFill>
                          <a:effectLst/>
                          <a:latin typeface="Times New Roman"/>
                          <a:ea typeface="ＭＳ 明朝"/>
                          <a:cs typeface="ＭＳ Ｐゴシック"/>
                        </a:rPr>
                        <a:t>理解する</a:t>
                      </a:r>
                      <a:r>
                        <a:rPr lang="en-US" sz="2400" kern="0" dirty="0">
                          <a:solidFill>
                            <a:srgbClr val="000000"/>
                          </a:solidFill>
                          <a:effectLst/>
                          <a:latin typeface="Times New Roman"/>
                          <a:ea typeface="ＭＳ 明朝"/>
                          <a:cs typeface="ＭＳ Ｐゴシック"/>
                        </a:rPr>
                        <a:t>)</a:t>
                      </a:r>
                      <a:r>
                        <a:rPr lang="ja-JP" sz="2400" kern="0" dirty="0" err="1">
                          <a:solidFill>
                            <a:srgbClr val="000000"/>
                          </a:solidFill>
                          <a:effectLst/>
                          <a:latin typeface="Times New Roman"/>
                          <a:ea typeface="ＭＳ 明朝"/>
                          <a:cs typeface="ＭＳ Ｐゴシック"/>
                        </a:rPr>
                        <a:t>、</a:t>
                      </a:r>
                      <a:r>
                        <a:rPr lang="en-US" sz="2400" kern="0" dirty="0">
                          <a:solidFill>
                            <a:srgbClr val="000000"/>
                          </a:solidFill>
                          <a:effectLst/>
                          <a:latin typeface="Times New Roman"/>
                          <a:ea typeface="ＭＳ 明朝"/>
                          <a:cs typeface="ＭＳ Ｐゴシック"/>
                        </a:rPr>
                        <a:t>use(</a:t>
                      </a:r>
                      <a:r>
                        <a:rPr lang="ja-JP" sz="2400" kern="0" dirty="0">
                          <a:solidFill>
                            <a:srgbClr val="000000"/>
                          </a:solidFill>
                          <a:effectLst/>
                          <a:latin typeface="Times New Roman"/>
                          <a:ea typeface="ＭＳ 明朝"/>
                          <a:cs typeface="ＭＳ Ｐゴシック"/>
                        </a:rPr>
                        <a:t>用いる</a:t>
                      </a:r>
                      <a:r>
                        <a:rPr lang="en-US" sz="2400" kern="0" dirty="0">
                          <a:solidFill>
                            <a:srgbClr val="000000"/>
                          </a:solidFill>
                          <a:effectLst/>
                          <a:latin typeface="Times New Roman"/>
                          <a:ea typeface="ＭＳ 明朝"/>
                          <a:cs typeface="ＭＳ Ｐゴシック"/>
                        </a:rPr>
                        <a:t>)</a:t>
                      </a:r>
                      <a:r>
                        <a:rPr lang="ja-JP" sz="2400" kern="0" dirty="0" err="1">
                          <a:solidFill>
                            <a:srgbClr val="000000"/>
                          </a:solidFill>
                          <a:effectLst/>
                          <a:latin typeface="Times New Roman"/>
                          <a:ea typeface="ＭＳ 明朝"/>
                          <a:cs typeface="ＭＳ Ｐゴシック"/>
                        </a:rPr>
                        <a:t>、</a:t>
                      </a:r>
                      <a:r>
                        <a:rPr lang="en-US" sz="2400" kern="0" dirty="0">
                          <a:solidFill>
                            <a:srgbClr val="000000"/>
                          </a:solidFill>
                          <a:effectLst/>
                          <a:latin typeface="Times New Roman"/>
                          <a:ea typeface="ＭＳ 明朝"/>
                          <a:cs typeface="ＭＳ Ｐゴシック"/>
                        </a:rPr>
                        <a:t>through(</a:t>
                      </a:r>
                      <a:r>
                        <a:rPr lang="ja-JP" sz="2400" kern="0" dirty="0">
                          <a:solidFill>
                            <a:srgbClr val="000000"/>
                          </a:solidFill>
                          <a:effectLst/>
                          <a:latin typeface="Times New Roman"/>
                          <a:ea typeface="ＭＳ 明朝"/>
                          <a:cs typeface="ＭＳ Ｐゴシック"/>
                        </a:rPr>
                        <a:t>通す</a:t>
                      </a:r>
                      <a:r>
                        <a:rPr lang="en-US" sz="2400" kern="0" dirty="0">
                          <a:solidFill>
                            <a:srgbClr val="000000"/>
                          </a:solidFill>
                          <a:effectLst/>
                          <a:latin typeface="Times New Roman"/>
                          <a:ea typeface="ＭＳ 明朝"/>
                          <a:cs typeface="ＭＳ Ｐゴシック"/>
                        </a:rPr>
                        <a:t>)</a:t>
                      </a:r>
                      <a:r>
                        <a:rPr lang="ja-JP" sz="2400" kern="0" dirty="0" err="1">
                          <a:solidFill>
                            <a:srgbClr val="000000"/>
                          </a:solidFill>
                          <a:effectLst/>
                          <a:latin typeface="Times New Roman"/>
                          <a:ea typeface="ＭＳ 明朝"/>
                          <a:cs typeface="ＭＳ Ｐゴシック"/>
                        </a:rPr>
                        <a:t>、</a:t>
                      </a:r>
                      <a:r>
                        <a:rPr lang="ja-JP" sz="2400" kern="0" dirty="0">
                          <a:solidFill>
                            <a:srgbClr val="000000"/>
                          </a:solidFill>
                          <a:effectLst/>
                          <a:latin typeface="Century"/>
                          <a:ea typeface="Times New Roman"/>
                          <a:cs typeface="ＭＳ Ｐゴシック"/>
                        </a:rPr>
                        <a:t> </a:t>
                      </a:r>
                      <a:r>
                        <a:rPr lang="en-US" altLang="ja-JP" sz="2400" kern="0" dirty="0" smtClean="0">
                          <a:solidFill>
                            <a:srgbClr val="000000"/>
                          </a:solidFill>
                          <a:effectLst/>
                          <a:latin typeface="Century"/>
                          <a:ea typeface="Times New Roman"/>
                          <a:cs typeface="ＭＳ Ｐゴシック"/>
                        </a:rPr>
                        <a:t>c</a:t>
                      </a:r>
                      <a:r>
                        <a:rPr lang="en-US" sz="2400" kern="0" dirty="0" smtClean="0">
                          <a:solidFill>
                            <a:srgbClr val="000000"/>
                          </a:solidFill>
                          <a:effectLst/>
                          <a:latin typeface="Century"/>
                          <a:ea typeface="Times New Roman"/>
                          <a:cs typeface="ＭＳ Ｐゴシック"/>
                        </a:rPr>
                        <a:t>orrespondence</a:t>
                      </a:r>
                      <a:r>
                        <a:rPr lang="en-US" sz="2400" kern="0" dirty="0">
                          <a:solidFill>
                            <a:srgbClr val="000000"/>
                          </a:solidFill>
                          <a:effectLst/>
                          <a:latin typeface="Century"/>
                          <a:ea typeface="Times New Roman"/>
                          <a:cs typeface="ＭＳ Ｐゴシック"/>
                        </a:rPr>
                        <a:t>(</a:t>
                      </a:r>
                      <a:r>
                        <a:rPr lang="ja-JP" sz="2400" kern="0" dirty="0">
                          <a:solidFill>
                            <a:srgbClr val="000000"/>
                          </a:solidFill>
                          <a:effectLst/>
                          <a:latin typeface="Times New Roman"/>
                          <a:ea typeface="ＭＳ 明朝"/>
                          <a:cs typeface="ＭＳ Ｐゴシック"/>
                        </a:rPr>
                        <a:t>対応する</a:t>
                      </a:r>
                      <a:r>
                        <a:rPr lang="en-US" sz="2400" kern="0" dirty="0">
                          <a:solidFill>
                            <a:srgbClr val="000000"/>
                          </a:solidFill>
                          <a:effectLst/>
                          <a:latin typeface="Times New Roman"/>
                          <a:ea typeface="ＭＳ 明朝"/>
                          <a:cs typeface="ＭＳ Ｐゴシック"/>
                        </a:rPr>
                        <a:t>)</a:t>
                      </a:r>
                      <a:r>
                        <a:rPr lang="ja-JP" sz="2400" kern="0" dirty="0" err="1" smtClean="0">
                          <a:solidFill>
                            <a:srgbClr val="000000"/>
                          </a:solidFill>
                          <a:effectLst/>
                          <a:latin typeface="Times New Roman"/>
                          <a:ea typeface="ＭＳ 明朝"/>
                          <a:cs typeface="ＭＳ Ｐゴシック"/>
                        </a:rPr>
                        <a:t>、</a:t>
                      </a:r>
                      <a:r>
                        <a:rPr lang="en-US" sz="2400" kern="0" dirty="0" smtClean="0">
                          <a:solidFill>
                            <a:srgbClr val="000000"/>
                          </a:solidFill>
                          <a:effectLst/>
                          <a:latin typeface="Times New Roman"/>
                          <a:ea typeface="ＭＳ 明朝"/>
                          <a:cs typeface="ＭＳ Ｐゴシック"/>
                        </a:rPr>
                        <a:t>represent</a:t>
                      </a:r>
                      <a:r>
                        <a:rPr lang="en-US" sz="2400" kern="0" dirty="0">
                          <a:solidFill>
                            <a:srgbClr val="000000"/>
                          </a:solidFill>
                          <a:effectLst/>
                          <a:latin typeface="Times New Roman"/>
                          <a:ea typeface="ＭＳ 明朝"/>
                          <a:cs typeface="ＭＳ Ｐゴシック"/>
                        </a:rPr>
                        <a:t>, put</a:t>
                      </a:r>
                      <a:r>
                        <a:rPr lang="ja-JP" sz="2400" kern="0" dirty="0">
                          <a:solidFill>
                            <a:srgbClr val="000000"/>
                          </a:solidFill>
                          <a:effectLst/>
                          <a:latin typeface="Times New Roman"/>
                          <a:ea typeface="ＭＳ 明朝"/>
                          <a:cs typeface="ＭＳ Ｐゴシック"/>
                        </a:rPr>
                        <a:t>…</a:t>
                      </a:r>
                      <a:r>
                        <a:rPr lang="en-US" sz="2400" kern="0" dirty="0">
                          <a:solidFill>
                            <a:srgbClr val="000000"/>
                          </a:solidFill>
                          <a:effectLst/>
                          <a:latin typeface="Times New Roman"/>
                          <a:ea typeface="ＭＳ 明朝"/>
                          <a:cs typeface="ＭＳ Ｐゴシック"/>
                        </a:rPr>
                        <a:t>(on the number line)(</a:t>
                      </a:r>
                      <a:r>
                        <a:rPr lang="ja-JP" sz="2400" kern="0" dirty="0">
                          <a:solidFill>
                            <a:srgbClr val="000000"/>
                          </a:solidFill>
                          <a:effectLst/>
                          <a:latin typeface="Times New Roman"/>
                          <a:ea typeface="ＭＳ 明朝"/>
                          <a:cs typeface="ＭＳ Ｐゴシック"/>
                        </a:rPr>
                        <a:t>表す</a:t>
                      </a:r>
                      <a:r>
                        <a:rPr lang="en-US" sz="2400" kern="0" dirty="0">
                          <a:solidFill>
                            <a:srgbClr val="000000"/>
                          </a:solidFill>
                          <a:effectLst/>
                          <a:latin typeface="Times New Roman"/>
                          <a:ea typeface="ＭＳ 明朝"/>
                          <a:cs typeface="ＭＳ Ｐゴシック"/>
                        </a:rPr>
                        <a:t>)</a:t>
                      </a:r>
                      <a:endParaRPr lang="ja-JP" sz="2400" kern="100" dirty="0">
                        <a:effectLst/>
                        <a:latin typeface="Century"/>
                        <a:ea typeface="ＭＳ 明朝"/>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400"/>
                        </a:lnSpc>
                        <a:spcAft>
                          <a:spcPts val="0"/>
                        </a:spcAft>
                      </a:pPr>
                      <a:r>
                        <a:rPr lang="en-US" altLang="ja-JP" sz="2400" kern="0" dirty="0" smtClean="0">
                          <a:solidFill>
                            <a:srgbClr val="000000"/>
                          </a:solidFill>
                          <a:effectLst/>
                          <a:latin typeface="Times New Roman"/>
                          <a:ea typeface="ＭＳ 明朝"/>
                          <a:cs typeface="ＭＳ Ｐゴシック"/>
                        </a:rPr>
                        <a:t>compare(</a:t>
                      </a:r>
                      <a:r>
                        <a:rPr lang="ja-JP" altLang="ja-JP" sz="2400" kern="0" dirty="0" smtClean="0">
                          <a:solidFill>
                            <a:srgbClr val="000000"/>
                          </a:solidFill>
                          <a:effectLst/>
                          <a:latin typeface="Times New Roman"/>
                          <a:ea typeface="ＭＳ 明朝"/>
                          <a:cs typeface="ＭＳ Ｐゴシック"/>
                        </a:rPr>
                        <a:t>比べる</a:t>
                      </a:r>
                      <a:r>
                        <a:rPr lang="en-US" altLang="ja-JP" sz="2400" kern="0" dirty="0" smtClean="0">
                          <a:solidFill>
                            <a:srgbClr val="000000"/>
                          </a:solidFill>
                          <a:effectLst/>
                          <a:latin typeface="Times New Roman"/>
                          <a:ea typeface="ＭＳ 明朝"/>
                          <a:cs typeface="ＭＳ Ｐゴシック"/>
                        </a:rPr>
                        <a:t>)</a:t>
                      </a:r>
                      <a:r>
                        <a:rPr lang="ja-JP" altLang="ja-JP" sz="2400" kern="0" dirty="0" err="1" smtClean="0">
                          <a:solidFill>
                            <a:srgbClr val="000000"/>
                          </a:solidFill>
                          <a:effectLst/>
                          <a:latin typeface="Times New Roman"/>
                          <a:ea typeface="ＭＳ 明朝"/>
                          <a:cs typeface="ＭＳ Ｐゴシック"/>
                        </a:rPr>
                        <a:t>、</a:t>
                      </a:r>
                      <a:r>
                        <a:rPr lang="en-US" sz="2400" kern="0" dirty="0" smtClean="0">
                          <a:solidFill>
                            <a:srgbClr val="000000"/>
                          </a:solidFill>
                          <a:effectLst/>
                          <a:latin typeface="Times New Roman"/>
                          <a:ea typeface="ＭＳ 明朝"/>
                          <a:cs typeface="ＭＳ Ｐゴシック"/>
                        </a:rPr>
                        <a:t>judge</a:t>
                      </a:r>
                      <a:r>
                        <a:rPr lang="en-US" sz="2400" kern="0" dirty="0">
                          <a:solidFill>
                            <a:srgbClr val="000000"/>
                          </a:solidFill>
                          <a:effectLst/>
                          <a:latin typeface="Times New Roman"/>
                          <a:ea typeface="ＭＳ 明朝"/>
                          <a:cs typeface="ＭＳ Ｐゴシック"/>
                        </a:rPr>
                        <a:t>, explore(</a:t>
                      </a:r>
                      <a:r>
                        <a:rPr lang="ja-JP" sz="2400" kern="0" dirty="0">
                          <a:solidFill>
                            <a:srgbClr val="000000"/>
                          </a:solidFill>
                          <a:effectLst/>
                          <a:latin typeface="Times New Roman"/>
                          <a:ea typeface="ＭＳ 明朝"/>
                          <a:cs typeface="ＭＳ Ｐゴシック"/>
                        </a:rPr>
                        <a:t>考える</a:t>
                      </a:r>
                      <a:r>
                        <a:rPr lang="en-US" sz="2400" kern="0" dirty="0">
                          <a:solidFill>
                            <a:srgbClr val="000000"/>
                          </a:solidFill>
                          <a:effectLst/>
                          <a:latin typeface="Times New Roman"/>
                          <a:ea typeface="ＭＳ 明朝"/>
                          <a:cs typeface="ＭＳ Ｐゴシック"/>
                        </a:rPr>
                        <a:t>)</a:t>
                      </a:r>
                      <a:r>
                        <a:rPr lang="ja-JP" sz="2400" kern="0" dirty="0" err="1">
                          <a:solidFill>
                            <a:srgbClr val="000000"/>
                          </a:solidFill>
                          <a:effectLst/>
                          <a:latin typeface="Times New Roman"/>
                          <a:ea typeface="ＭＳ 明朝"/>
                          <a:cs typeface="ＭＳ Ｐゴシック"/>
                        </a:rPr>
                        <a:t>、</a:t>
                      </a:r>
                      <a:r>
                        <a:rPr lang="en-US" sz="2400" kern="0" dirty="0">
                          <a:solidFill>
                            <a:srgbClr val="000000"/>
                          </a:solidFill>
                          <a:effectLst/>
                          <a:latin typeface="Times New Roman"/>
                          <a:ea typeface="ＭＳ 明朝"/>
                          <a:cs typeface="ＭＳ Ｐゴシック"/>
                        </a:rPr>
                        <a:t>make(</a:t>
                      </a:r>
                      <a:r>
                        <a:rPr lang="ja-JP" sz="2400" kern="0" dirty="0">
                          <a:solidFill>
                            <a:srgbClr val="000000"/>
                          </a:solidFill>
                          <a:effectLst/>
                          <a:latin typeface="Times New Roman"/>
                          <a:ea typeface="ＭＳ 明朝"/>
                          <a:cs typeface="ＭＳ Ｐゴシック"/>
                        </a:rPr>
                        <a:t>作る</a:t>
                      </a:r>
                      <a:r>
                        <a:rPr lang="en-US" sz="2400" kern="0" dirty="0">
                          <a:solidFill>
                            <a:srgbClr val="000000"/>
                          </a:solidFill>
                          <a:effectLst/>
                          <a:latin typeface="Times New Roman"/>
                          <a:ea typeface="ＭＳ 明朝"/>
                          <a:cs typeface="ＭＳ Ｐゴシック"/>
                        </a:rPr>
                        <a:t>)</a:t>
                      </a:r>
                      <a:r>
                        <a:rPr lang="ja-JP" sz="2400" kern="0" dirty="0" err="1">
                          <a:solidFill>
                            <a:srgbClr val="000000"/>
                          </a:solidFill>
                          <a:effectLst/>
                          <a:latin typeface="Times New Roman"/>
                          <a:ea typeface="ＭＳ 明朝"/>
                          <a:cs typeface="ＭＳ Ｐゴシック"/>
                        </a:rPr>
                        <a:t>、</a:t>
                      </a:r>
                      <a:r>
                        <a:rPr lang="en-US" sz="2400" kern="0" dirty="0">
                          <a:solidFill>
                            <a:srgbClr val="000000"/>
                          </a:solidFill>
                          <a:effectLst/>
                          <a:latin typeface="Times New Roman"/>
                          <a:ea typeface="ＭＳ 明朝"/>
                          <a:cs typeface="ＭＳ Ｐゴシック"/>
                        </a:rPr>
                        <a:t>regard</a:t>
                      </a:r>
                      <a:r>
                        <a:rPr lang="ja-JP" sz="2400" kern="0" dirty="0" err="1">
                          <a:solidFill>
                            <a:srgbClr val="000000"/>
                          </a:solidFill>
                          <a:effectLst/>
                          <a:latin typeface="Times New Roman"/>
                          <a:ea typeface="ＭＳ 明朝"/>
                          <a:cs typeface="ＭＳ Ｐゴシック"/>
                        </a:rPr>
                        <a:t>、</a:t>
                      </a:r>
                      <a:r>
                        <a:rPr lang="en-US" sz="2400" kern="0" dirty="0">
                          <a:solidFill>
                            <a:srgbClr val="000000"/>
                          </a:solidFill>
                          <a:effectLst/>
                          <a:latin typeface="Times New Roman"/>
                          <a:ea typeface="ＭＳ 明朝"/>
                          <a:cs typeface="ＭＳ Ｐゴシック"/>
                        </a:rPr>
                        <a:t> consider(</a:t>
                      </a:r>
                      <a:r>
                        <a:rPr lang="ja-JP" sz="2400" kern="0" dirty="0">
                          <a:solidFill>
                            <a:srgbClr val="000000"/>
                          </a:solidFill>
                          <a:effectLst/>
                          <a:latin typeface="Times New Roman"/>
                          <a:ea typeface="ＭＳ 明朝"/>
                          <a:cs typeface="ＭＳ Ｐゴシック"/>
                        </a:rPr>
                        <a:t>みる</a:t>
                      </a:r>
                      <a:r>
                        <a:rPr lang="en-US" sz="2400" kern="0" dirty="0">
                          <a:solidFill>
                            <a:srgbClr val="000000"/>
                          </a:solidFill>
                          <a:effectLst/>
                          <a:latin typeface="Times New Roman"/>
                          <a:ea typeface="ＭＳ 明朝"/>
                          <a:cs typeface="ＭＳ Ｐゴシック"/>
                        </a:rPr>
                        <a:t>)</a:t>
                      </a:r>
                      <a:r>
                        <a:rPr lang="ja-JP" sz="2400" kern="0" dirty="0" err="1">
                          <a:solidFill>
                            <a:srgbClr val="000000"/>
                          </a:solidFill>
                          <a:effectLst/>
                          <a:latin typeface="Times New Roman"/>
                          <a:ea typeface="ＭＳ 明朝"/>
                          <a:cs typeface="ＭＳ Ｐゴシック"/>
                        </a:rPr>
                        <a:t>、</a:t>
                      </a:r>
                      <a:r>
                        <a:rPr lang="en-US" sz="2400" kern="0" dirty="0">
                          <a:solidFill>
                            <a:srgbClr val="000000"/>
                          </a:solidFill>
                          <a:effectLst/>
                          <a:latin typeface="Times New Roman"/>
                          <a:ea typeface="ＭＳ 明朝"/>
                          <a:cs typeface="ＭＳ Ｐゴシック"/>
                        </a:rPr>
                        <a:t>in relation to(</a:t>
                      </a:r>
                      <a:r>
                        <a:rPr lang="ja-JP" sz="2400" kern="0" dirty="0">
                          <a:solidFill>
                            <a:srgbClr val="000000"/>
                          </a:solidFill>
                          <a:effectLst/>
                          <a:latin typeface="Times New Roman"/>
                          <a:ea typeface="ＭＳ 明朝"/>
                          <a:cs typeface="ＭＳ Ｐゴシック"/>
                        </a:rPr>
                        <a:t>関係づける</a:t>
                      </a:r>
                      <a:r>
                        <a:rPr lang="en-US" sz="2400" kern="0" dirty="0">
                          <a:solidFill>
                            <a:srgbClr val="000000"/>
                          </a:solidFill>
                          <a:effectLst/>
                          <a:latin typeface="Times New Roman"/>
                          <a:ea typeface="ＭＳ 明朝"/>
                          <a:cs typeface="ＭＳ Ｐゴシック"/>
                        </a:rPr>
                        <a:t>)</a:t>
                      </a:r>
                      <a:r>
                        <a:rPr lang="ja-JP" sz="2400" kern="0" dirty="0" err="1">
                          <a:solidFill>
                            <a:srgbClr val="000000"/>
                          </a:solidFill>
                          <a:effectLst/>
                          <a:latin typeface="Times New Roman"/>
                          <a:ea typeface="ＭＳ 明朝"/>
                          <a:cs typeface="ＭＳ Ｐゴシック"/>
                        </a:rPr>
                        <a:t>、</a:t>
                      </a:r>
                      <a:r>
                        <a:rPr lang="en-US" sz="2400" kern="0" dirty="0">
                          <a:solidFill>
                            <a:srgbClr val="000000"/>
                          </a:solidFill>
                          <a:effectLst/>
                          <a:latin typeface="Times New Roman"/>
                          <a:ea typeface="ＭＳ 明朝"/>
                          <a:cs typeface="ＭＳ Ｐゴシック"/>
                        </a:rPr>
                        <a:t>get to know(</a:t>
                      </a:r>
                      <a:r>
                        <a:rPr lang="ja-JP" sz="2400" kern="0" dirty="0">
                          <a:solidFill>
                            <a:srgbClr val="000000"/>
                          </a:solidFill>
                          <a:effectLst/>
                          <a:latin typeface="Times New Roman"/>
                          <a:ea typeface="ＭＳ 明朝"/>
                          <a:cs typeface="ＭＳ Ｐゴシック"/>
                        </a:rPr>
                        <a:t>知る</a:t>
                      </a:r>
                      <a:r>
                        <a:rPr lang="en-US" sz="2400" kern="0" dirty="0">
                          <a:solidFill>
                            <a:srgbClr val="000000"/>
                          </a:solidFill>
                          <a:effectLst/>
                          <a:latin typeface="Times New Roman"/>
                          <a:ea typeface="ＭＳ 明朝"/>
                          <a:cs typeface="ＭＳ Ｐゴシック"/>
                        </a:rPr>
                        <a:t>)</a:t>
                      </a:r>
                      <a:endParaRPr lang="ja-JP" sz="2400" kern="100" dirty="0">
                        <a:effectLst/>
                        <a:latin typeface="Century"/>
                        <a:ea typeface="ＭＳ 明朝"/>
                        <a:cs typeface="Times New Roman"/>
                      </a:endParaRPr>
                    </a:p>
                  </a:txBody>
                  <a:tcPr marL="62865" marR="62865"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400"/>
                        </a:lnSpc>
                        <a:spcAft>
                          <a:spcPts val="0"/>
                        </a:spcAft>
                      </a:pPr>
                      <a:r>
                        <a:rPr lang="en-US" sz="2400" kern="0" dirty="0">
                          <a:solidFill>
                            <a:srgbClr val="000000"/>
                          </a:solidFill>
                          <a:effectLst/>
                          <a:latin typeface="Times New Roman"/>
                          <a:ea typeface="ＭＳ 明朝"/>
                          <a:cs typeface="ＭＳ Ｐゴシック"/>
                        </a:rPr>
                        <a:t>a</a:t>
                      </a:r>
                      <a:r>
                        <a:rPr lang="en-US" sz="2400" kern="0" dirty="0" smtClean="0">
                          <a:solidFill>
                            <a:srgbClr val="000000"/>
                          </a:solidFill>
                          <a:effectLst/>
                          <a:latin typeface="Times New Roman"/>
                          <a:ea typeface="ＭＳ 明朝"/>
                          <a:cs typeface="ＭＳ Ｐゴシック"/>
                        </a:rPr>
                        <a:t>ctivities</a:t>
                      </a:r>
                      <a:r>
                        <a:rPr lang="en-US" sz="2400" kern="0" dirty="0">
                          <a:solidFill>
                            <a:srgbClr val="000000"/>
                          </a:solidFill>
                          <a:effectLst/>
                          <a:latin typeface="Times New Roman"/>
                          <a:ea typeface="ＭＳ 明朝"/>
                          <a:cs typeface="ＭＳ Ｐゴシック"/>
                        </a:rPr>
                        <a:t>(</a:t>
                      </a:r>
                      <a:r>
                        <a:rPr lang="ja-JP" sz="2400" kern="0" dirty="0">
                          <a:solidFill>
                            <a:srgbClr val="000000"/>
                          </a:solidFill>
                          <a:effectLst/>
                          <a:latin typeface="Times New Roman"/>
                          <a:ea typeface="ＭＳ 明朝"/>
                          <a:cs typeface="ＭＳ Ｐゴシック"/>
                        </a:rPr>
                        <a:t>活動</a:t>
                      </a:r>
                      <a:r>
                        <a:rPr lang="en-US" sz="2400" kern="0" dirty="0">
                          <a:solidFill>
                            <a:srgbClr val="000000"/>
                          </a:solidFill>
                          <a:effectLst/>
                          <a:latin typeface="Times New Roman"/>
                          <a:ea typeface="ＭＳ 明朝"/>
                          <a:cs typeface="ＭＳ Ｐゴシック"/>
                        </a:rPr>
                        <a:t>)</a:t>
                      </a:r>
                      <a:r>
                        <a:rPr lang="ja-JP" sz="2400" kern="0" dirty="0" err="1">
                          <a:solidFill>
                            <a:srgbClr val="000000"/>
                          </a:solidFill>
                          <a:effectLst/>
                          <a:latin typeface="Times New Roman"/>
                          <a:ea typeface="ＭＳ 明朝"/>
                          <a:cs typeface="ＭＳ Ｐゴシック"/>
                        </a:rPr>
                        <a:t>、</a:t>
                      </a:r>
                      <a:r>
                        <a:rPr lang="en-US" sz="2400" kern="0" dirty="0">
                          <a:solidFill>
                            <a:srgbClr val="000000"/>
                          </a:solidFill>
                          <a:effectLst/>
                          <a:latin typeface="Times New Roman"/>
                          <a:ea typeface="ＭＳ 明朝"/>
                          <a:cs typeface="ＭＳ Ｐゴシック"/>
                        </a:rPr>
                        <a:t> calculations(</a:t>
                      </a:r>
                      <a:r>
                        <a:rPr lang="ja-JP" sz="2400" kern="0" dirty="0">
                          <a:solidFill>
                            <a:srgbClr val="000000"/>
                          </a:solidFill>
                          <a:effectLst/>
                          <a:latin typeface="Times New Roman"/>
                          <a:ea typeface="ＭＳ 明朝"/>
                          <a:cs typeface="ＭＳ Ｐゴシック"/>
                        </a:rPr>
                        <a:t>計算</a:t>
                      </a:r>
                      <a:r>
                        <a:rPr lang="en-US" sz="2400" kern="0" dirty="0">
                          <a:solidFill>
                            <a:srgbClr val="000000"/>
                          </a:solidFill>
                          <a:effectLst/>
                          <a:latin typeface="Times New Roman"/>
                          <a:ea typeface="ＭＳ 明朝"/>
                          <a:cs typeface="ＭＳ Ｐゴシック"/>
                        </a:rPr>
                        <a:t>)</a:t>
                      </a:r>
                      <a:r>
                        <a:rPr lang="ja-JP" sz="2400" kern="0" dirty="0" err="1">
                          <a:solidFill>
                            <a:srgbClr val="000000"/>
                          </a:solidFill>
                          <a:effectLst/>
                          <a:latin typeface="Times New Roman"/>
                          <a:ea typeface="ＭＳ 明朝"/>
                          <a:cs typeface="ＭＳ Ｐゴシック"/>
                        </a:rPr>
                        <a:t>、</a:t>
                      </a:r>
                      <a:r>
                        <a:rPr lang="en-US" sz="2400" kern="0" dirty="0">
                          <a:solidFill>
                            <a:srgbClr val="000000"/>
                          </a:solidFill>
                          <a:effectLst/>
                          <a:latin typeface="Times New Roman"/>
                          <a:ea typeface="ＭＳ 明朝"/>
                          <a:cs typeface="ＭＳ Ｐゴシック"/>
                        </a:rPr>
                        <a:t>meaning(</a:t>
                      </a:r>
                      <a:r>
                        <a:rPr lang="ja-JP" sz="2400" kern="0" dirty="0">
                          <a:solidFill>
                            <a:srgbClr val="000000"/>
                          </a:solidFill>
                          <a:effectLst/>
                          <a:latin typeface="Times New Roman"/>
                          <a:ea typeface="ＭＳ 明朝"/>
                          <a:cs typeface="ＭＳ Ｐゴシック"/>
                        </a:rPr>
                        <a:t>意味</a:t>
                      </a:r>
                      <a:r>
                        <a:rPr lang="en-US" sz="2400" kern="0" dirty="0">
                          <a:solidFill>
                            <a:srgbClr val="000000"/>
                          </a:solidFill>
                          <a:effectLst/>
                          <a:latin typeface="Times New Roman"/>
                          <a:ea typeface="ＭＳ 明朝"/>
                          <a:cs typeface="ＭＳ Ｐゴシック"/>
                        </a:rPr>
                        <a:t>)</a:t>
                      </a:r>
                      <a:endParaRPr lang="ja-JP" sz="2400" kern="100" dirty="0">
                        <a:effectLst/>
                        <a:latin typeface="Century"/>
                        <a:ea typeface="ＭＳ 明朝"/>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a:lnSpc>
                          <a:spcPts val="2600"/>
                        </a:lnSpc>
                        <a:spcAft>
                          <a:spcPts val="0"/>
                        </a:spcAft>
                      </a:pPr>
                      <a:r>
                        <a:rPr lang="en-US" sz="2400" kern="0">
                          <a:effectLst/>
                          <a:latin typeface="Times New Roman"/>
                          <a:ea typeface="ＭＳ 明朝"/>
                          <a:cs typeface="Times New Roman"/>
                        </a:rPr>
                        <a:t>B</a:t>
                      </a:r>
                      <a:endParaRPr lang="ja-JP" sz="2400" kern="100">
                        <a:effectLst/>
                        <a:latin typeface="Century"/>
                        <a:ea typeface="ＭＳ 明朝"/>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400"/>
                        </a:lnSpc>
                        <a:spcAft>
                          <a:spcPts val="0"/>
                        </a:spcAft>
                      </a:pPr>
                      <a:r>
                        <a:rPr lang="en-US" sz="2400" kern="0" dirty="0">
                          <a:solidFill>
                            <a:srgbClr val="000000"/>
                          </a:solidFill>
                          <a:effectLst/>
                          <a:latin typeface="Times New Roman"/>
                          <a:ea typeface="ＭＳ 明朝"/>
                          <a:cs typeface="ＭＳ Ｐゴシック"/>
                        </a:rPr>
                        <a:t>c</a:t>
                      </a:r>
                      <a:r>
                        <a:rPr lang="en-US" sz="2400" kern="0" dirty="0" smtClean="0">
                          <a:solidFill>
                            <a:srgbClr val="000000"/>
                          </a:solidFill>
                          <a:effectLst/>
                          <a:latin typeface="Times New Roman"/>
                          <a:ea typeface="ＭＳ 明朝"/>
                          <a:cs typeface="ＭＳ Ｐゴシック"/>
                        </a:rPr>
                        <a:t>ompare </a:t>
                      </a:r>
                      <a:r>
                        <a:rPr lang="en-US" sz="2400" kern="0" dirty="0">
                          <a:solidFill>
                            <a:srgbClr val="000000"/>
                          </a:solidFill>
                          <a:effectLst/>
                          <a:latin typeface="Times New Roman"/>
                          <a:ea typeface="ＭＳ 明朝"/>
                          <a:cs typeface="ＭＳ Ｐゴシック"/>
                        </a:rPr>
                        <a:t>(</a:t>
                      </a:r>
                      <a:r>
                        <a:rPr lang="ja-JP" sz="2400" kern="0" dirty="0">
                          <a:solidFill>
                            <a:srgbClr val="000000"/>
                          </a:solidFill>
                          <a:effectLst/>
                          <a:latin typeface="Times New Roman"/>
                          <a:ea typeface="ＭＳ 明朝"/>
                          <a:cs typeface="ＭＳ Ｐゴシック"/>
                        </a:rPr>
                        <a:t>比較する</a:t>
                      </a:r>
                      <a:r>
                        <a:rPr lang="en-US" sz="2400" kern="0" dirty="0">
                          <a:solidFill>
                            <a:srgbClr val="000000"/>
                          </a:solidFill>
                          <a:effectLst/>
                          <a:latin typeface="Times New Roman"/>
                          <a:ea typeface="ＭＳ 明朝"/>
                          <a:cs typeface="ＭＳ Ｐゴシック"/>
                        </a:rPr>
                        <a:t>)</a:t>
                      </a:r>
                      <a:r>
                        <a:rPr lang="ja-JP" sz="2400" kern="0" dirty="0" err="1">
                          <a:solidFill>
                            <a:srgbClr val="000000"/>
                          </a:solidFill>
                          <a:effectLst/>
                          <a:latin typeface="Times New Roman"/>
                          <a:ea typeface="ＭＳ 明朝"/>
                          <a:cs typeface="ＭＳ Ｐゴシック"/>
                        </a:rPr>
                        <a:t>、</a:t>
                      </a:r>
                      <a:r>
                        <a:rPr lang="en-US" sz="2400" kern="0" dirty="0">
                          <a:solidFill>
                            <a:srgbClr val="000000"/>
                          </a:solidFill>
                          <a:effectLst/>
                          <a:latin typeface="Times New Roman"/>
                          <a:ea typeface="ＭＳ 明朝"/>
                          <a:cs typeface="ＭＳ Ｐゴシック"/>
                        </a:rPr>
                        <a:t>enrich(</a:t>
                      </a:r>
                      <a:r>
                        <a:rPr lang="ja-JP" sz="2400" kern="0" dirty="0">
                          <a:solidFill>
                            <a:srgbClr val="000000"/>
                          </a:solidFill>
                          <a:effectLst/>
                          <a:latin typeface="Times New Roman"/>
                          <a:ea typeface="ＭＳ 明朝"/>
                          <a:cs typeface="ＭＳ Ｐゴシック"/>
                        </a:rPr>
                        <a:t>豊かにする</a:t>
                      </a:r>
                      <a:r>
                        <a:rPr lang="en-US" sz="2400" kern="0" dirty="0">
                          <a:solidFill>
                            <a:srgbClr val="000000"/>
                          </a:solidFill>
                          <a:effectLst/>
                          <a:latin typeface="Times New Roman"/>
                          <a:ea typeface="ＭＳ 明朝"/>
                          <a:cs typeface="ＭＳ Ｐゴシック"/>
                        </a:rPr>
                        <a:t>)</a:t>
                      </a:r>
                      <a:r>
                        <a:rPr lang="ja-JP" sz="2400" kern="0" dirty="0" err="1">
                          <a:solidFill>
                            <a:srgbClr val="000000"/>
                          </a:solidFill>
                          <a:effectLst/>
                          <a:latin typeface="Times New Roman"/>
                          <a:ea typeface="ＭＳ 明朝"/>
                          <a:cs typeface="ＭＳ Ｐゴシック"/>
                        </a:rPr>
                        <a:t>、</a:t>
                      </a:r>
                      <a:r>
                        <a:rPr lang="en-US" sz="2400" kern="0" dirty="0">
                          <a:solidFill>
                            <a:srgbClr val="000000"/>
                          </a:solidFill>
                          <a:effectLst/>
                          <a:latin typeface="Times New Roman"/>
                          <a:ea typeface="ＭＳ 明朝"/>
                          <a:cs typeface="ＭＳ Ｐゴシック"/>
                        </a:rPr>
                        <a:t> through(</a:t>
                      </a:r>
                      <a:r>
                        <a:rPr lang="ja-JP" sz="2400" kern="0" dirty="0">
                          <a:solidFill>
                            <a:srgbClr val="000000"/>
                          </a:solidFill>
                          <a:effectLst/>
                          <a:latin typeface="Times New Roman"/>
                          <a:ea typeface="ＭＳ 明朝"/>
                          <a:cs typeface="ＭＳ Ｐゴシック"/>
                        </a:rPr>
                        <a:t>通す</a:t>
                      </a:r>
                      <a:r>
                        <a:rPr lang="en-US" sz="2400" kern="0" dirty="0">
                          <a:solidFill>
                            <a:srgbClr val="000000"/>
                          </a:solidFill>
                          <a:effectLst/>
                          <a:latin typeface="Times New Roman"/>
                          <a:ea typeface="ＭＳ 明朝"/>
                          <a:cs typeface="ＭＳ Ｐゴシック"/>
                        </a:rPr>
                        <a:t>)</a:t>
                      </a:r>
                      <a:endParaRPr lang="ja-JP" sz="2400" kern="100" dirty="0">
                        <a:effectLst/>
                        <a:latin typeface="Century"/>
                        <a:ea typeface="ＭＳ 明朝"/>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400"/>
                        </a:lnSpc>
                        <a:spcAft>
                          <a:spcPts val="0"/>
                        </a:spcAft>
                      </a:pPr>
                      <a:r>
                        <a:rPr lang="en-US" sz="2400" kern="0" dirty="0">
                          <a:solidFill>
                            <a:srgbClr val="000000"/>
                          </a:solidFill>
                          <a:effectLst/>
                          <a:latin typeface="Times New Roman"/>
                          <a:ea typeface="ＭＳ 明朝"/>
                          <a:cs typeface="ＭＳ Ｐゴシック"/>
                        </a:rPr>
                        <a:t>form the foundation</a:t>
                      </a:r>
                      <a:r>
                        <a:rPr lang="en-US" sz="2400" kern="100" dirty="0">
                          <a:effectLst/>
                          <a:latin typeface="Times New Roman"/>
                          <a:ea typeface="ＭＳ 明朝"/>
                          <a:cs typeface="Times New Roman"/>
                        </a:rPr>
                        <a:t> </a:t>
                      </a:r>
                      <a:r>
                        <a:rPr lang="ja-JP" sz="2400" kern="0" dirty="0">
                          <a:solidFill>
                            <a:srgbClr val="000000"/>
                          </a:solidFill>
                          <a:effectLst/>
                          <a:latin typeface="Times New Roman"/>
                          <a:ea typeface="ＭＳ 明朝"/>
                          <a:cs typeface="ＭＳ Ｐゴシック"/>
                        </a:rPr>
                        <a:t>（基礎となる）、</a:t>
                      </a:r>
                      <a:r>
                        <a:rPr lang="en-US" sz="2400" kern="0" dirty="0">
                          <a:solidFill>
                            <a:srgbClr val="000000"/>
                          </a:solidFill>
                          <a:effectLst/>
                          <a:latin typeface="Times New Roman"/>
                          <a:ea typeface="ＭＳ 明朝"/>
                          <a:cs typeface="ＭＳ Ｐゴシック"/>
                        </a:rPr>
                        <a:t>read(</a:t>
                      </a:r>
                      <a:r>
                        <a:rPr lang="ja-JP" sz="2400" kern="0" dirty="0">
                          <a:solidFill>
                            <a:srgbClr val="000000"/>
                          </a:solidFill>
                          <a:effectLst/>
                          <a:latin typeface="Times New Roman"/>
                          <a:ea typeface="ＭＳ 明朝"/>
                          <a:cs typeface="ＭＳ Ｐゴシック"/>
                        </a:rPr>
                        <a:t>読む</a:t>
                      </a:r>
                      <a:r>
                        <a:rPr lang="en-US" sz="2400" kern="0" dirty="0">
                          <a:solidFill>
                            <a:srgbClr val="000000"/>
                          </a:solidFill>
                          <a:effectLst/>
                          <a:latin typeface="Times New Roman"/>
                          <a:ea typeface="ＭＳ 明朝"/>
                          <a:cs typeface="ＭＳ Ｐゴシック"/>
                        </a:rPr>
                        <a:t>)</a:t>
                      </a:r>
                      <a:r>
                        <a:rPr lang="ja-JP" sz="2400" kern="0" dirty="0" err="1">
                          <a:solidFill>
                            <a:srgbClr val="000000"/>
                          </a:solidFill>
                          <a:effectLst/>
                          <a:latin typeface="Times New Roman"/>
                          <a:ea typeface="ＭＳ 明朝"/>
                          <a:cs typeface="ＭＳ Ｐゴシック"/>
                        </a:rPr>
                        <a:t>、</a:t>
                      </a:r>
                      <a:r>
                        <a:rPr lang="en-US" sz="2400" kern="0" dirty="0">
                          <a:solidFill>
                            <a:srgbClr val="000000"/>
                          </a:solidFill>
                          <a:effectLst/>
                          <a:latin typeface="Times New Roman"/>
                          <a:ea typeface="ＭＳ 明朝"/>
                          <a:cs typeface="ＭＳ Ｐゴシック"/>
                        </a:rPr>
                        <a:t>compare(</a:t>
                      </a:r>
                      <a:r>
                        <a:rPr lang="ja-JP" sz="2400" kern="0" dirty="0">
                          <a:solidFill>
                            <a:srgbClr val="000000"/>
                          </a:solidFill>
                          <a:effectLst/>
                          <a:latin typeface="Times New Roman"/>
                          <a:ea typeface="ＭＳ 明朝"/>
                          <a:cs typeface="ＭＳ Ｐゴシック"/>
                        </a:rPr>
                        <a:t>比べる</a:t>
                      </a:r>
                      <a:r>
                        <a:rPr lang="en-US" sz="2400" kern="0" dirty="0">
                          <a:solidFill>
                            <a:srgbClr val="000000"/>
                          </a:solidFill>
                          <a:effectLst/>
                          <a:latin typeface="Times New Roman"/>
                          <a:ea typeface="ＭＳ 明朝"/>
                          <a:cs typeface="ＭＳ Ｐゴシック"/>
                        </a:rPr>
                        <a:t>)</a:t>
                      </a:r>
                      <a:endParaRPr lang="ja-JP" sz="2400" kern="100" dirty="0">
                        <a:effectLst/>
                        <a:latin typeface="Century"/>
                        <a:ea typeface="ＭＳ 明朝"/>
                        <a:cs typeface="Times New Roman"/>
                      </a:endParaRPr>
                    </a:p>
                  </a:txBody>
                  <a:tcPr marL="62865" marR="62865"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400"/>
                        </a:lnSpc>
                        <a:spcAft>
                          <a:spcPts val="0"/>
                        </a:spcAft>
                      </a:pPr>
                      <a:r>
                        <a:rPr lang="en-US" sz="2400" kern="0" dirty="0">
                          <a:solidFill>
                            <a:srgbClr val="000000"/>
                          </a:solidFill>
                          <a:effectLst/>
                          <a:latin typeface="Times New Roman"/>
                          <a:ea typeface="ＭＳ 明朝"/>
                          <a:cs typeface="ＭＳ Ｐゴシック"/>
                        </a:rPr>
                        <a:t>a</a:t>
                      </a:r>
                      <a:r>
                        <a:rPr lang="en-US" sz="2400" kern="0" dirty="0" smtClean="0">
                          <a:solidFill>
                            <a:srgbClr val="000000"/>
                          </a:solidFill>
                          <a:effectLst/>
                          <a:latin typeface="Times New Roman"/>
                          <a:ea typeface="ＭＳ 明朝"/>
                          <a:cs typeface="ＭＳ Ｐゴシック"/>
                        </a:rPr>
                        <a:t>ctivities</a:t>
                      </a:r>
                      <a:r>
                        <a:rPr lang="en-US" sz="2400" kern="0" dirty="0">
                          <a:solidFill>
                            <a:srgbClr val="000000"/>
                          </a:solidFill>
                          <a:effectLst/>
                          <a:latin typeface="Times New Roman"/>
                          <a:ea typeface="ＭＳ 明朝"/>
                          <a:cs typeface="ＭＳ Ｐゴシック"/>
                        </a:rPr>
                        <a:t>(</a:t>
                      </a:r>
                      <a:r>
                        <a:rPr lang="ja-JP" sz="2400" kern="0" dirty="0">
                          <a:solidFill>
                            <a:srgbClr val="000000"/>
                          </a:solidFill>
                          <a:effectLst/>
                          <a:latin typeface="Times New Roman"/>
                          <a:ea typeface="ＭＳ 明朝"/>
                          <a:cs typeface="ＭＳ Ｐゴシック"/>
                        </a:rPr>
                        <a:t>活動</a:t>
                      </a:r>
                      <a:r>
                        <a:rPr lang="en-US" sz="2400" kern="0" dirty="0">
                          <a:solidFill>
                            <a:srgbClr val="000000"/>
                          </a:solidFill>
                          <a:effectLst/>
                          <a:latin typeface="Times New Roman"/>
                          <a:ea typeface="ＭＳ 明朝"/>
                          <a:cs typeface="ＭＳ Ｐゴシック"/>
                        </a:rPr>
                        <a:t>)</a:t>
                      </a:r>
                      <a:r>
                        <a:rPr lang="ja-JP" sz="2400" kern="0" dirty="0" err="1">
                          <a:solidFill>
                            <a:srgbClr val="000000"/>
                          </a:solidFill>
                          <a:effectLst/>
                          <a:latin typeface="Times New Roman"/>
                          <a:ea typeface="ＭＳ 明朝"/>
                          <a:cs typeface="ＭＳ Ｐゴシック"/>
                        </a:rPr>
                        <a:t>、</a:t>
                      </a:r>
                      <a:r>
                        <a:rPr lang="en-US" sz="2400" kern="0" dirty="0">
                          <a:solidFill>
                            <a:srgbClr val="000000"/>
                          </a:solidFill>
                          <a:effectLst/>
                          <a:latin typeface="Times New Roman"/>
                          <a:ea typeface="ＭＳ 明朝"/>
                          <a:cs typeface="ＭＳ Ｐゴシック"/>
                        </a:rPr>
                        <a:t>measurement(</a:t>
                      </a:r>
                      <a:r>
                        <a:rPr lang="ja-JP" sz="2400" kern="0" dirty="0">
                          <a:solidFill>
                            <a:srgbClr val="000000"/>
                          </a:solidFill>
                          <a:effectLst/>
                          <a:latin typeface="Times New Roman"/>
                          <a:ea typeface="ＭＳ 明朝"/>
                          <a:cs typeface="ＭＳ Ｐゴシック"/>
                        </a:rPr>
                        <a:t>測定</a:t>
                      </a:r>
                      <a:r>
                        <a:rPr lang="en-US" sz="2400" kern="0" dirty="0">
                          <a:solidFill>
                            <a:srgbClr val="000000"/>
                          </a:solidFill>
                          <a:effectLst/>
                          <a:latin typeface="Times New Roman"/>
                          <a:ea typeface="ＭＳ 明朝"/>
                          <a:cs typeface="ＭＳ Ｐゴシック"/>
                        </a:rPr>
                        <a:t>)</a:t>
                      </a:r>
                      <a:r>
                        <a:rPr lang="ja-JP" sz="2400" kern="0" dirty="0" err="1">
                          <a:solidFill>
                            <a:srgbClr val="000000"/>
                          </a:solidFill>
                          <a:effectLst/>
                          <a:latin typeface="Times New Roman"/>
                          <a:ea typeface="ＭＳ 明朝"/>
                          <a:cs typeface="ＭＳ Ｐゴシック"/>
                        </a:rPr>
                        <a:t>、</a:t>
                      </a:r>
                      <a:r>
                        <a:rPr lang="en-US" sz="2400" kern="0" dirty="0">
                          <a:solidFill>
                            <a:srgbClr val="000000"/>
                          </a:solidFill>
                          <a:effectLst/>
                          <a:latin typeface="Times New Roman"/>
                          <a:ea typeface="ＭＳ 明朝"/>
                          <a:cs typeface="ＭＳ Ｐゴシック"/>
                        </a:rPr>
                        <a:t>understanding(</a:t>
                      </a:r>
                      <a:r>
                        <a:rPr lang="ja-JP" sz="2400" kern="0" dirty="0">
                          <a:solidFill>
                            <a:srgbClr val="000000"/>
                          </a:solidFill>
                          <a:effectLst/>
                          <a:latin typeface="Times New Roman"/>
                          <a:ea typeface="ＭＳ 明朝"/>
                          <a:cs typeface="ＭＳ Ｐゴシック"/>
                        </a:rPr>
                        <a:t>理解</a:t>
                      </a:r>
                      <a:r>
                        <a:rPr lang="en-US" sz="2400" kern="0" dirty="0">
                          <a:solidFill>
                            <a:srgbClr val="000000"/>
                          </a:solidFill>
                          <a:effectLst/>
                          <a:latin typeface="Times New Roman"/>
                          <a:ea typeface="ＭＳ 明朝"/>
                          <a:cs typeface="ＭＳ Ｐゴシック"/>
                        </a:rPr>
                        <a:t>)</a:t>
                      </a:r>
                      <a:r>
                        <a:rPr lang="ja-JP" sz="2400" kern="0" dirty="0" err="1">
                          <a:solidFill>
                            <a:srgbClr val="000000"/>
                          </a:solidFill>
                          <a:effectLst/>
                          <a:latin typeface="Times New Roman"/>
                          <a:ea typeface="ＭＳ 明朝"/>
                          <a:cs typeface="ＭＳ Ｐゴシック"/>
                        </a:rPr>
                        <a:t>、</a:t>
                      </a:r>
                      <a:r>
                        <a:rPr lang="en-US" sz="2400" kern="0" dirty="0">
                          <a:solidFill>
                            <a:srgbClr val="000000"/>
                          </a:solidFill>
                          <a:effectLst/>
                          <a:latin typeface="Times New Roman"/>
                          <a:ea typeface="ＭＳ 明朝"/>
                          <a:cs typeface="ＭＳ Ｐゴシック"/>
                        </a:rPr>
                        <a:t>experiences(</a:t>
                      </a:r>
                      <a:r>
                        <a:rPr lang="ja-JP" sz="2400" kern="0" dirty="0">
                          <a:solidFill>
                            <a:srgbClr val="000000"/>
                          </a:solidFill>
                          <a:effectLst/>
                          <a:latin typeface="Times New Roman"/>
                          <a:ea typeface="ＭＳ 明朝"/>
                          <a:cs typeface="ＭＳ Ｐゴシック"/>
                        </a:rPr>
                        <a:t>経験</a:t>
                      </a:r>
                      <a:r>
                        <a:rPr lang="en-US" sz="2400" kern="0" dirty="0">
                          <a:solidFill>
                            <a:srgbClr val="000000"/>
                          </a:solidFill>
                          <a:effectLst/>
                          <a:latin typeface="Times New Roman"/>
                          <a:ea typeface="ＭＳ 明朝"/>
                          <a:cs typeface="ＭＳ Ｐゴシック"/>
                        </a:rPr>
                        <a:t>)</a:t>
                      </a:r>
                      <a:endParaRPr lang="ja-JP" sz="2400" kern="100" dirty="0">
                        <a:effectLst/>
                        <a:latin typeface="Century"/>
                        <a:ea typeface="ＭＳ 明朝"/>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a:lnSpc>
                          <a:spcPts val="2600"/>
                        </a:lnSpc>
                        <a:spcAft>
                          <a:spcPts val="0"/>
                        </a:spcAft>
                      </a:pPr>
                      <a:r>
                        <a:rPr lang="en-US" sz="2400" kern="0">
                          <a:effectLst/>
                          <a:latin typeface="Times New Roman"/>
                          <a:ea typeface="ＭＳ 明朝"/>
                          <a:cs typeface="Times New Roman"/>
                        </a:rPr>
                        <a:t>C</a:t>
                      </a:r>
                      <a:endParaRPr lang="ja-JP" sz="2400" kern="100">
                        <a:effectLst/>
                        <a:latin typeface="Century"/>
                        <a:ea typeface="ＭＳ 明朝"/>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400"/>
                        </a:lnSpc>
                        <a:spcAft>
                          <a:spcPts val="0"/>
                        </a:spcAft>
                      </a:pPr>
                      <a:r>
                        <a:rPr lang="en-US" sz="2400" kern="0" dirty="0">
                          <a:solidFill>
                            <a:srgbClr val="000000"/>
                          </a:solidFill>
                          <a:effectLst/>
                          <a:latin typeface="Times New Roman"/>
                          <a:ea typeface="ＭＳ 明朝"/>
                          <a:cs typeface="ＭＳ Ｐゴシック"/>
                        </a:rPr>
                        <a:t>f</a:t>
                      </a:r>
                      <a:r>
                        <a:rPr lang="en-US" sz="2400" kern="0" dirty="0" smtClean="0">
                          <a:solidFill>
                            <a:srgbClr val="000000"/>
                          </a:solidFill>
                          <a:effectLst/>
                          <a:latin typeface="Times New Roman"/>
                          <a:ea typeface="ＭＳ 明朝"/>
                          <a:cs typeface="ＭＳ Ｐゴシック"/>
                        </a:rPr>
                        <a:t>amiliar </a:t>
                      </a:r>
                      <a:r>
                        <a:rPr lang="ja-JP" sz="2400" kern="0" dirty="0">
                          <a:solidFill>
                            <a:srgbClr val="000000"/>
                          </a:solidFill>
                          <a:effectLst/>
                          <a:latin typeface="Times New Roman"/>
                          <a:ea typeface="ＭＳ 明朝"/>
                          <a:cs typeface="ＭＳ Ｐゴシック"/>
                        </a:rPr>
                        <a:t>（身の回りにある）</a:t>
                      </a:r>
                      <a:r>
                        <a:rPr lang="en-US" sz="2400" kern="0" dirty="0">
                          <a:solidFill>
                            <a:srgbClr val="000000"/>
                          </a:solidFill>
                          <a:effectLst/>
                          <a:latin typeface="Times New Roman"/>
                          <a:ea typeface="ＭＳ 明朝"/>
                          <a:cs typeface="ＭＳ Ｐゴシック"/>
                        </a:rPr>
                        <a:t>through(</a:t>
                      </a:r>
                      <a:r>
                        <a:rPr lang="ja-JP" sz="2400" kern="0" dirty="0">
                          <a:solidFill>
                            <a:srgbClr val="000000"/>
                          </a:solidFill>
                          <a:effectLst/>
                          <a:latin typeface="Times New Roman"/>
                          <a:ea typeface="ＭＳ 明朝"/>
                          <a:cs typeface="ＭＳ Ｐゴシック"/>
                        </a:rPr>
                        <a:t>通す</a:t>
                      </a:r>
                      <a:r>
                        <a:rPr lang="en-US" sz="2400" kern="0" dirty="0">
                          <a:solidFill>
                            <a:srgbClr val="000000"/>
                          </a:solidFill>
                          <a:effectLst/>
                          <a:latin typeface="Times New Roman"/>
                          <a:ea typeface="ＭＳ 明朝"/>
                          <a:cs typeface="ＭＳ Ｐゴシック"/>
                        </a:rPr>
                        <a:t>)</a:t>
                      </a:r>
                      <a:r>
                        <a:rPr lang="ja-JP" sz="2400" kern="0" dirty="0" err="1">
                          <a:solidFill>
                            <a:srgbClr val="000000"/>
                          </a:solidFill>
                          <a:effectLst/>
                          <a:latin typeface="Times New Roman"/>
                          <a:ea typeface="ＭＳ 明朝"/>
                          <a:cs typeface="ＭＳ Ｐゴシック"/>
                        </a:rPr>
                        <a:t>、</a:t>
                      </a:r>
                      <a:r>
                        <a:rPr lang="en-US" sz="2400" kern="0" dirty="0">
                          <a:solidFill>
                            <a:srgbClr val="000000"/>
                          </a:solidFill>
                          <a:effectLst/>
                          <a:latin typeface="Times New Roman"/>
                          <a:ea typeface="ＭＳ 明朝"/>
                          <a:cs typeface="ＭＳ Ｐゴシック"/>
                        </a:rPr>
                        <a:t>recognize(</a:t>
                      </a:r>
                      <a:r>
                        <a:rPr lang="ja-JP" sz="2400" kern="0" dirty="0">
                          <a:solidFill>
                            <a:srgbClr val="000000"/>
                          </a:solidFill>
                          <a:effectLst/>
                          <a:latin typeface="Times New Roman"/>
                          <a:ea typeface="ＭＳ 明朝"/>
                          <a:cs typeface="ＭＳ Ｐゴシック"/>
                        </a:rPr>
                        <a:t>認める</a:t>
                      </a:r>
                      <a:r>
                        <a:rPr lang="en-US" sz="2400" kern="0" dirty="0">
                          <a:solidFill>
                            <a:srgbClr val="000000"/>
                          </a:solidFill>
                          <a:effectLst/>
                          <a:latin typeface="Times New Roman"/>
                          <a:ea typeface="ＭＳ 明朝"/>
                          <a:cs typeface="ＭＳ Ｐゴシック"/>
                        </a:rPr>
                        <a:t>)</a:t>
                      </a:r>
                      <a:r>
                        <a:rPr lang="ja-JP" sz="2400" kern="0" dirty="0" err="1" smtClean="0">
                          <a:solidFill>
                            <a:srgbClr val="000000"/>
                          </a:solidFill>
                          <a:effectLst/>
                          <a:latin typeface="Times New Roman"/>
                          <a:ea typeface="ＭＳ 明朝"/>
                          <a:cs typeface="ＭＳ Ｐゴシック"/>
                        </a:rPr>
                        <a:t>、</a:t>
                      </a:r>
                      <a:r>
                        <a:rPr lang="en-US" altLang="ja-JP" sz="2400" kern="0" dirty="0" smtClean="0">
                          <a:solidFill>
                            <a:srgbClr val="000000"/>
                          </a:solidFill>
                          <a:effectLst/>
                          <a:latin typeface="Times New Roman"/>
                          <a:ea typeface="ＭＳ 明朝"/>
                          <a:cs typeface="ＭＳ Ｐゴシック"/>
                        </a:rPr>
                        <a:t>g</a:t>
                      </a:r>
                      <a:r>
                        <a:rPr lang="en-US" sz="2400" kern="0" dirty="0" smtClean="0">
                          <a:solidFill>
                            <a:srgbClr val="000000"/>
                          </a:solidFill>
                          <a:effectLst/>
                          <a:latin typeface="Times New Roman"/>
                          <a:ea typeface="ＭＳ 明朝"/>
                          <a:cs typeface="ＭＳ Ｐゴシック"/>
                        </a:rPr>
                        <a:t>rasp</a:t>
                      </a:r>
                      <a:r>
                        <a:rPr lang="en-US" sz="2400" kern="0" dirty="0">
                          <a:solidFill>
                            <a:srgbClr val="000000"/>
                          </a:solidFill>
                          <a:effectLst/>
                          <a:latin typeface="Times New Roman"/>
                          <a:ea typeface="ＭＳ 明朝"/>
                          <a:cs typeface="ＭＳ Ｐゴシック"/>
                        </a:rPr>
                        <a:t>(</a:t>
                      </a:r>
                      <a:r>
                        <a:rPr lang="ja-JP" sz="2400" kern="0" dirty="0">
                          <a:solidFill>
                            <a:srgbClr val="000000"/>
                          </a:solidFill>
                          <a:effectLst/>
                          <a:latin typeface="Times New Roman"/>
                          <a:ea typeface="ＭＳ 明朝"/>
                          <a:cs typeface="ＭＳ Ｐゴシック"/>
                        </a:rPr>
                        <a:t>とらえる</a:t>
                      </a:r>
                      <a:r>
                        <a:rPr lang="en-US" sz="2400" kern="0" dirty="0">
                          <a:solidFill>
                            <a:srgbClr val="000000"/>
                          </a:solidFill>
                          <a:effectLst/>
                          <a:latin typeface="Times New Roman"/>
                          <a:ea typeface="ＭＳ 明朝"/>
                          <a:cs typeface="ＭＳ Ｐゴシック"/>
                        </a:rPr>
                        <a:t>)</a:t>
                      </a:r>
                      <a:r>
                        <a:rPr lang="ja-JP" sz="2400" kern="0" dirty="0" err="1" smtClean="0">
                          <a:solidFill>
                            <a:srgbClr val="000000"/>
                          </a:solidFill>
                          <a:effectLst/>
                          <a:latin typeface="Times New Roman"/>
                          <a:ea typeface="ＭＳ 明朝"/>
                          <a:cs typeface="ＭＳ Ｐゴシック"/>
                        </a:rPr>
                        <a:t>、</a:t>
                      </a:r>
                      <a:r>
                        <a:rPr lang="en-US" altLang="ja-JP" sz="2400" kern="0" dirty="0" smtClean="0">
                          <a:solidFill>
                            <a:srgbClr val="000000"/>
                          </a:solidFill>
                          <a:effectLst/>
                          <a:latin typeface="Times New Roman"/>
                          <a:ea typeface="ＭＳ 明朝"/>
                          <a:cs typeface="ＭＳ Ｐゴシック"/>
                        </a:rPr>
                        <a:t>u</a:t>
                      </a:r>
                      <a:r>
                        <a:rPr lang="en-US" sz="2400" kern="0" dirty="0" smtClean="0">
                          <a:solidFill>
                            <a:srgbClr val="000000"/>
                          </a:solidFill>
                          <a:effectLst/>
                          <a:latin typeface="Times New Roman"/>
                          <a:ea typeface="ＭＳ 明朝"/>
                          <a:cs typeface="ＭＳ Ｐゴシック"/>
                        </a:rPr>
                        <a:t>se</a:t>
                      </a:r>
                      <a:r>
                        <a:rPr lang="en-US" sz="2400" kern="0" dirty="0">
                          <a:solidFill>
                            <a:srgbClr val="000000"/>
                          </a:solidFill>
                          <a:effectLst/>
                          <a:latin typeface="Times New Roman"/>
                          <a:ea typeface="ＭＳ 明朝"/>
                          <a:cs typeface="ＭＳ Ｐゴシック"/>
                        </a:rPr>
                        <a:t>(</a:t>
                      </a:r>
                      <a:r>
                        <a:rPr lang="ja-JP" sz="2400" kern="0" dirty="0">
                          <a:solidFill>
                            <a:srgbClr val="000000"/>
                          </a:solidFill>
                          <a:effectLst/>
                          <a:latin typeface="Times New Roman"/>
                          <a:ea typeface="ＭＳ 明朝"/>
                          <a:cs typeface="ＭＳ Ｐゴシック"/>
                        </a:rPr>
                        <a:t>用いる</a:t>
                      </a:r>
                      <a:r>
                        <a:rPr lang="en-US" sz="2400" kern="0" dirty="0">
                          <a:solidFill>
                            <a:srgbClr val="000000"/>
                          </a:solidFill>
                          <a:effectLst/>
                          <a:latin typeface="Times New Roman"/>
                          <a:ea typeface="ＭＳ 明朝"/>
                          <a:cs typeface="ＭＳ Ｐゴシック"/>
                        </a:rPr>
                        <a:t>)</a:t>
                      </a:r>
                      <a:endParaRPr lang="ja-JP" sz="2400" kern="100" dirty="0">
                        <a:effectLst/>
                        <a:latin typeface="Century"/>
                        <a:ea typeface="ＭＳ 明朝"/>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400"/>
                        </a:lnSpc>
                        <a:spcAft>
                          <a:spcPts val="0"/>
                        </a:spcAft>
                      </a:pPr>
                      <a:r>
                        <a:rPr lang="en-US" sz="2400" kern="0" dirty="0">
                          <a:solidFill>
                            <a:srgbClr val="000000"/>
                          </a:solidFill>
                          <a:effectLst/>
                          <a:latin typeface="Times New Roman"/>
                          <a:ea typeface="ＭＳ 明朝"/>
                          <a:cs typeface="ＭＳ Ｐゴシック"/>
                        </a:rPr>
                        <a:t>concerning(</a:t>
                      </a:r>
                      <a:r>
                        <a:rPr lang="ja-JP" sz="2400" kern="0" dirty="0">
                          <a:solidFill>
                            <a:srgbClr val="000000"/>
                          </a:solidFill>
                          <a:effectLst/>
                          <a:latin typeface="Times New Roman"/>
                          <a:ea typeface="ＭＳ 明朝"/>
                          <a:cs typeface="ＭＳ Ｐゴシック"/>
                        </a:rPr>
                        <a:t>関する</a:t>
                      </a:r>
                      <a:r>
                        <a:rPr lang="en-US" sz="2400" kern="0" dirty="0">
                          <a:solidFill>
                            <a:srgbClr val="000000"/>
                          </a:solidFill>
                          <a:effectLst/>
                          <a:latin typeface="Times New Roman"/>
                          <a:ea typeface="ＭＳ 明朝"/>
                          <a:cs typeface="ＭＳ Ｐゴシック"/>
                        </a:rPr>
                        <a:t>)</a:t>
                      </a:r>
                      <a:r>
                        <a:rPr lang="ja-JP" sz="2400" kern="0" dirty="0" err="1">
                          <a:solidFill>
                            <a:srgbClr val="000000"/>
                          </a:solidFill>
                          <a:effectLst/>
                          <a:latin typeface="Times New Roman"/>
                          <a:ea typeface="ＭＳ 明朝"/>
                          <a:cs typeface="ＭＳ Ｐゴシック"/>
                        </a:rPr>
                        <a:t>、</a:t>
                      </a:r>
                      <a:r>
                        <a:rPr lang="en-US" sz="2400" kern="0" dirty="0">
                          <a:solidFill>
                            <a:srgbClr val="000000"/>
                          </a:solidFill>
                          <a:effectLst/>
                          <a:latin typeface="Times New Roman"/>
                          <a:ea typeface="ＭＳ 明朝"/>
                          <a:cs typeface="ＭＳ Ｐゴシック"/>
                        </a:rPr>
                        <a:t>express(</a:t>
                      </a:r>
                      <a:r>
                        <a:rPr lang="ja-JP" sz="2400" kern="0" dirty="0">
                          <a:solidFill>
                            <a:srgbClr val="000000"/>
                          </a:solidFill>
                          <a:effectLst/>
                          <a:latin typeface="Times New Roman"/>
                          <a:ea typeface="ＭＳ 明朝"/>
                          <a:cs typeface="ＭＳ Ｐゴシック"/>
                        </a:rPr>
                        <a:t>言い表す</a:t>
                      </a:r>
                      <a:r>
                        <a:rPr lang="en-US" sz="2400" kern="0" dirty="0">
                          <a:solidFill>
                            <a:srgbClr val="000000"/>
                          </a:solidFill>
                          <a:effectLst/>
                          <a:latin typeface="Times New Roman"/>
                          <a:ea typeface="ＭＳ 明朝"/>
                          <a:cs typeface="ＭＳ Ｐゴシック"/>
                        </a:rPr>
                        <a:t>)</a:t>
                      </a:r>
                      <a:r>
                        <a:rPr lang="ja-JP" sz="2400" kern="0" dirty="0" err="1">
                          <a:solidFill>
                            <a:srgbClr val="000000"/>
                          </a:solidFill>
                          <a:effectLst/>
                          <a:latin typeface="Times New Roman"/>
                          <a:ea typeface="ＭＳ 明朝"/>
                          <a:cs typeface="ＭＳ Ｐゴシック"/>
                        </a:rPr>
                        <a:t>、</a:t>
                      </a:r>
                      <a:r>
                        <a:rPr lang="en-US" sz="2400" kern="0" dirty="0">
                          <a:solidFill>
                            <a:srgbClr val="000000"/>
                          </a:solidFill>
                          <a:effectLst/>
                          <a:latin typeface="Times New Roman"/>
                          <a:ea typeface="ＭＳ 明朝"/>
                          <a:cs typeface="ＭＳ Ｐゴシック"/>
                        </a:rPr>
                        <a:t>enrich(</a:t>
                      </a:r>
                      <a:r>
                        <a:rPr lang="ja-JP" sz="2400" kern="0" dirty="0">
                          <a:solidFill>
                            <a:srgbClr val="000000"/>
                          </a:solidFill>
                          <a:effectLst/>
                          <a:latin typeface="Times New Roman"/>
                          <a:ea typeface="ＭＳ 明朝"/>
                          <a:cs typeface="ＭＳ Ｐゴシック"/>
                        </a:rPr>
                        <a:t>豊かにする</a:t>
                      </a:r>
                      <a:r>
                        <a:rPr lang="en-US" sz="2400" kern="0" dirty="0">
                          <a:solidFill>
                            <a:srgbClr val="000000"/>
                          </a:solidFill>
                          <a:effectLst/>
                          <a:latin typeface="Times New Roman"/>
                          <a:ea typeface="ＭＳ 明朝"/>
                          <a:cs typeface="ＭＳ Ｐゴシック"/>
                        </a:rPr>
                        <a:t>)</a:t>
                      </a:r>
                      <a:endParaRPr lang="ja-JP" sz="2400" kern="100" dirty="0">
                        <a:effectLst/>
                        <a:latin typeface="Century"/>
                        <a:ea typeface="ＭＳ 明朝"/>
                        <a:cs typeface="Times New Roman"/>
                      </a:endParaRPr>
                    </a:p>
                  </a:txBody>
                  <a:tcPr marL="62865" marR="62865"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400"/>
                        </a:lnSpc>
                        <a:spcAft>
                          <a:spcPts val="0"/>
                        </a:spcAft>
                      </a:pPr>
                      <a:r>
                        <a:rPr lang="en-US" sz="2400" kern="0" dirty="0">
                          <a:solidFill>
                            <a:srgbClr val="000000"/>
                          </a:solidFill>
                          <a:effectLst/>
                          <a:latin typeface="Times New Roman"/>
                          <a:ea typeface="ＭＳ 明朝"/>
                          <a:cs typeface="ＭＳ Ｐゴシック"/>
                        </a:rPr>
                        <a:t>p</a:t>
                      </a:r>
                      <a:r>
                        <a:rPr lang="en-US" sz="2400" kern="0" dirty="0" smtClean="0">
                          <a:solidFill>
                            <a:srgbClr val="000000"/>
                          </a:solidFill>
                          <a:effectLst/>
                          <a:latin typeface="Times New Roman"/>
                          <a:ea typeface="ＭＳ 明朝"/>
                          <a:cs typeface="ＭＳ Ｐゴシック"/>
                        </a:rPr>
                        <a:t>osition</a:t>
                      </a:r>
                      <a:r>
                        <a:rPr lang="en-US" sz="2400" kern="0" dirty="0">
                          <a:solidFill>
                            <a:srgbClr val="000000"/>
                          </a:solidFill>
                          <a:effectLst/>
                          <a:latin typeface="Times New Roman"/>
                          <a:ea typeface="ＭＳ 明朝"/>
                          <a:cs typeface="ＭＳ Ｐゴシック"/>
                        </a:rPr>
                        <a:t>(</a:t>
                      </a:r>
                      <a:r>
                        <a:rPr lang="ja-JP" sz="2400" kern="0" dirty="0">
                          <a:solidFill>
                            <a:srgbClr val="000000"/>
                          </a:solidFill>
                          <a:effectLst/>
                          <a:latin typeface="Times New Roman"/>
                          <a:ea typeface="ＭＳ 明朝"/>
                          <a:cs typeface="ＭＳ Ｐゴシック"/>
                        </a:rPr>
                        <a:t>位置</a:t>
                      </a:r>
                      <a:r>
                        <a:rPr lang="en-US" sz="2400" kern="0" dirty="0">
                          <a:solidFill>
                            <a:srgbClr val="000000"/>
                          </a:solidFill>
                          <a:effectLst/>
                          <a:latin typeface="Times New Roman"/>
                          <a:ea typeface="ＭＳ 明朝"/>
                          <a:cs typeface="ＭＳ Ｐゴシック"/>
                        </a:rPr>
                        <a:t>)</a:t>
                      </a:r>
                      <a:r>
                        <a:rPr lang="ja-JP" sz="2400" kern="0" dirty="0" err="1">
                          <a:solidFill>
                            <a:srgbClr val="000000"/>
                          </a:solidFill>
                          <a:effectLst/>
                          <a:latin typeface="Times New Roman"/>
                          <a:ea typeface="ＭＳ 明朝"/>
                          <a:cs typeface="ＭＳ Ｐゴシック"/>
                        </a:rPr>
                        <a:t>、</a:t>
                      </a:r>
                      <a:r>
                        <a:rPr lang="en-US" sz="2400" kern="0" dirty="0">
                          <a:solidFill>
                            <a:srgbClr val="000000"/>
                          </a:solidFill>
                          <a:effectLst/>
                          <a:latin typeface="Times New Roman"/>
                          <a:ea typeface="ＭＳ 明朝"/>
                          <a:cs typeface="ＭＳ Ｐゴシック"/>
                        </a:rPr>
                        <a:t>observing(</a:t>
                      </a:r>
                      <a:r>
                        <a:rPr lang="ja-JP" sz="2400" kern="0" dirty="0">
                          <a:solidFill>
                            <a:srgbClr val="000000"/>
                          </a:solidFill>
                          <a:effectLst/>
                          <a:latin typeface="Times New Roman"/>
                          <a:ea typeface="ＭＳ 明朝"/>
                          <a:cs typeface="ＭＳ Ｐゴシック"/>
                        </a:rPr>
                        <a:t>観察</a:t>
                      </a:r>
                      <a:r>
                        <a:rPr lang="en-US" sz="2400" kern="0" dirty="0">
                          <a:solidFill>
                            <a:srgbClr val="000000"/>
                          </a:solidFill>
                          <a:effectLst/>
                          <a:latin typeface="Times New Roman"/>
                          <a:ea typeface="ＭＳ 明朝"/>
                          <a:cs typeface="ＭＳ Ｐゴシック"/>
                        </a:rPr>
                        <a:t>)</a:t>
                      </a:r>
                      <a:r>
                        <a:rPr lang="ja-JP" sz="2400" kern="0" dirty="0" err="1">
                          <a:solidFill>
                            <a:srgbClr val="000000"/>
                          </a:solidFill>
                          <a:effectLst/>
                          <a:latin typeface="Times New Roman"/>
                          <a:ea typeface="ＭＳ 明朝"/>
                          <a:cs typeface="ＭＳ Ｐゴシック"/>
                        </a:rPr>
                        <a:t>、</a:t>
                      </a:r>
                      <a:r>
                        <a:rPr lang="en-US" sz="2400" kern="0" dirty="0">
                          <a:solidFill>
                            <a:srgbClr val="000000"/>
                          </a:solidFill>
                          <a:effectLst/>
                          <a:latin typeface="Times New Roman"/>
                          <a:ea typeface="ＭＳ 明朝"/>
                          <a:cs typeface="ＭＳ Ｐゴシック"/>
                        </a:rPr>
                        <a:t>composing(</a:t>
                      </a:r>
                      <a:r>
                        <a:rPr lang="ja-JP" sz="2400" kern="0" dirty="0">
                          <a:solidFill>
                            <a:srgbClr val="000000"/>
                          </a:solidFill>
                          <a:effectLst/>
                          <a:latin typeface="Times New Roman"/>
                          <a:ea typeface="ＭＳ 明朝"/>
                          <a:cs typeface="ＭＳ Ｐゴシック"/>
                        </a:rPr>
                        <a:t>構成</a:t>
                      </a:r>
                      <a:r>
                        <a:rPr lang="en-US" sz="2400" kern="0" dirty="0">
                          <a:solidFill>
                            <a:srgbClr val="000000"/>
                          </a:solidFill>
                          <a:effectLst/>
                          <a:latin typeface="Times New Roman"/>
                          <a:ea typeface="ＭＳ 明朝"/>
                          <a:cs typeface="ＭＳ Ｐゴシック"/>
                        </a:rPr>
                        <a:t>)</a:t>
                      </a:r>
                      <a:r>
                        <a:rPr lang="ja-JP" sz="2400" kern="0" dirty="0" err="1">
                          <a:solidFill>
                            <a:srgbClr val="000000"/>
                          </a:solidFill>
                          <a:effectLst/>
                          <a:latin typeface="Times New Roman"/>
                          <a:ea typeface="ＭＳ 明朝"/>
                          <a:cs typeface="ＭＳ Ｐゴシック"/>
                        </a:rPr>
                        <a:t>、</a:t>
                      </a:r>
                      <a:r>
                        <a:rPr lang="en-US" sz="2400" kern="0" dirty="0">
                          <a:solidFill>
                            <a:srgbClr val="000000"/>
                          </a:solidFill>
                          <a:effectLst/>
                          <a:latin typeface="Times New Roman"/>
                          <a:ea typeface="ＭＳ 明朝"/>
                          <a:cs typeface="ＭＳ Ｐゴシック"/>
                        </a:rPr>
                        <a:t>activities(</a:t>
                      </a:r>
                      <a:r>
                        <a:rPr lang="ja-JP" sz="2400" kern="0" dirty="0">
                          <a:solidFill>
                            <a:srgbClr val="000000"/>
                          </a:solidFill>
                          <a:effectLst/>
                          <a:latin typeface="Times New Roman"/>
                          <a:ea typeface="ＭＳ 明朝"/>
                          <a:cs typeface="ＭＳ Ｐゴシック"/>
                        </a:rPr>
                        <a:t>活動</a:t>
                      </a:r>
                      <a:r>
                        <a:rPr lang="en-US" sz="2400" kern="0" dirty="0">
                          <a:solidFill>
                            <a:srgbClr val="000000"/>
                          </a:solidFill>
                          <a:effectLst/>
                          <a:latin typeface="Times New Roman"/>
                          <a:ea typeface="ＭＳ 明朝"/>
                          <a:cs typeface="ＭＳ Ｐゴシック"/>
                        </a:rPr>
                        <a:t>)</a:t>
                      </a:r>
                      <a:r>
                        <a:rPr lang="ja-JP" sz="2400" kern="0" dirty="0" err="1">
                          <a:solidFill>
                            <a:srgbClr val="000000"/>
                          </a:solidFill>
                          <a:effectLst/>
                          <a:latin typeface="Times New Roman"/>
                          <a:ea typeface="ＭＳ 明朝"/>
                          <a:cs typeface="ＭＳ Ｐゴシック"/>
                        </a:rPr>
                        <a:t>、</a:t>
                      </a:r>
                      <a:r>
                        <a:rPr lang="en-US" sz="2400" kern="0" dirty="0">
                          <a:solidFill>
                            <a:srgbClr val="000000"/>
                          </a:solidFill>
                          <a:effectLst/>
                          <a:latin typeface="Times New Roman"/>
                          <a:ea typeface="ＭＳ 明朝"/>
                          <a:cs typeface="ＭＳ Ｐゴシック"/>
                        </a:rPr>
                        <a:t>understanding(</a:t>
                      </a:r>
                      <a:r>
                        <a:rPr lang="ja-JP" sz="2400" kern="0" dirty="0">
                          <a:solidFill>
                            <a:srgbClr val="000000"/>
                          </a:solidFill>
                          <a:effectLst/>
                          <a:latin typeface="Times New Roman"/>
                          <a:ea typeface="ＭＳ 明朝"/>
                          <a:cs typeface="ＭＳ Ｐゴシック"/>
                        </a:rPr>
                        <a:t>理解</a:t>
                      </a:r>
                      <a:r>
                        <a:rPr lang="en-US" sz="2400" kern="0" dirty="0">
                          <a:solidFill>
                            <a:srgbClr val="000000"/>
                          </a:solidFill>
                          <a:effectLst/>
                          <a:latin typeface="Times New Roman"/>
                          <a:ea typeface="ＭＳ 明朝"/>
                          <a:cs typeface="ＭＳ Ｐゴシック"/>
                        </a:rPr>
                        <a:t>)</a:t>
                      </a:r>
                      <a:r>
                        <a:rPr lang="ja-JP" sz="2400" kern="0" dirty="0" err="1">
                          <a:solidFill>
                            <a:srgbClr val="000000"/>
                          </a:solidFill>
                          <a:effectLst/>
                          <a:latin typeface="Times New Roman"/>
                          <a:ea typeface="ＭＳ 明朝"/>
                          <a:cs typeface="ＭＳ Ｐゴシック"/>
                        </a:rPr>
                        <a:t>、</a:t>
                      </a:r>
                      <a:r>
                        <a:rPr lang="en-US" sz="2400" kern="0" dirty="0">
                          <a:solidFill>
                            <a:srgbClr val="000000"/>
                          </a:solidFill>
                          <a:effectLst/>
                          <a:latin typeface="Times New Roman"/>
                          <a:ea typeface="ＭＳ 明朝"/>
                          <a:cs typeface="ＭＳ Ｐゴシック"/>
                        </a:rPr>
                        <a:t>experiences(</a:t>
                      </a:r>
                      <a:r>
                        <a:rPr lang="ja-JP" sz="2400" kern="0" dirty="0">
                          <a:solidFill>
                            <a:srgbClr val="000000"/>
                          </a:solidFill>
                          <a:effectLst/>
                          <a:latin typeface="Times New Roman"/>
                          <a:ea typeface="ＭＳ 明朝"/>
                          <a:cs typeface="ＭＳ Ｐゴシック"/>
                        </a:rPr>
                        <a:t>経験</a:t>
                      </a:r>
                      <a:r>
                        <a:rPr lang="en-US" sz="2400" kern="0" dirty="0">
                          <a:solidFill>
                            <a:srgbClr val="000000"/>
                          </a:solidFill>
                          <a:effectLst/>
                          <a:latin typeface="Times New Roman"/>
                          <a:ea typeface="ＭＳ 明朝"/>
                          <a:cs typeface="ＭＳ Ｐゴシック"/>
                        </a:rPr>
                        <a:t>)</a:t>
                      </a:r>
                      <a:endParaRPr lang="ja-JP" sz="2400" kern="100" dirty="0">
                        <a:effectLst/>
                        <a:latin typeface="Century"/>
                        <a:ea typeface="ＭＳ 明朝"/>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a:lnSpc>
                          <a:spcPts val="2600"/>
                        </a:lnSpc>
                        <a:spcAft>
                          <a:spcPts val="0"/>
                        </a:spcAft>
                      </a:pPr>
                      <a:r>
                        <a:rPr lang="en-US" sz="2400" kern="0">
                          <a:effectLst/>
                          <a:latin typeface="Times New Roman"/>
                          <a:ea typeface="ＭＳ 明朝"/>
                          <a:cs typeface="Times New Roman"/>
                        </a:rPr>
                        <a:t>D</a:t>
                      </a:r>
                      <a:endParaRPr lang="ja-JP" sz="2400" kern="100">
                        <a:effectLst/>
                        <a:latin typeface="Century"/>
                        <a:ea typeface="ＭＳ 明朝"/>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400"/>
                        </a:lnSpc>
                        <a:spcAft>
                          <a:spcPts val="0"/>
                        </a:spcAft>
                      </a:pPr>
                      <a:r>
                        <a:rPr lang="en-US" sz="2400" kern="0" dirty="0">
                          <a:solidFill>
                            <a:srgbClr val="000000"/>
                          </a:solidFill>
                          <a:effectLst/>
                          <a:latin typeface="Times New Roman"/>
                          <a:ea typeface="ＭＳ 明朝"/>
                          <a:cs typeface="ＭＳ Ｐゴシック"/>
                        </a:rPr>
                        <a:t>u</a:t>
                      </a:r>
                      <a:r>
                        <a:rPr lang="en-US" sz="2400" kern="0" dirty="0" smtClean="0">
                          <a:solidFill>
                            <a:srgbClr val="000000"/>
                          </a:solidFill>
                          <a:effectLst/>
                          <a:latin typeface="Times New Roman"/>
                          <a:ea typeface="ＭＳ 明朝"/>
                          <a:cs typeface="ＭＳ Ｐゴシック"/>
                        </a:rPr>
                        <a:t>se</a:t>
                      </a:r>
                      <a:r>
                        <a:rPr lang="en-US" sz="2400" kern="0" dirty="0">
                          <a:solidFill>
                            <a:srgbClr val="000000"/>
                          </a:solidFill>
                          <a:effectLst/>
                          <a:latin typeface="Times New Roman"/>
                          <a:ea typeface="ＭＳ 明朝"/>
                          <a:cs typeface="ＭＳ Ｐゴシック"/>
                        </a:rPr>
                        <a:t>(</a:t>
                      </a:r>
                      <a:r>
                        <a:rPr lang="ja-JP" sz="2400" kern="0" dirty="0">
                          <a:solidFill>
                            <a:srgbClr val="000000"/>
                          </a:solidFill>
                          <a:effectLst/>
                          <a:latin typeface="Times New Roman"/>
                          <a:ea typeface="ＭＳ 明朝"/>
                          <a:cs typeface="ＭＳ Ｐゴシック"/>
                        </a:rPr>
                        <a:t>用いる</a:t>
                      </a:r>
                      <a:r>
                        <a:rPr lang="en-US" sz="2400" kern="0" dirty="0">
                          <a:solidFill>
                            <a:srgbClr val="000000"/>
                          </a:solidFill>
                          <a:effectLst/>
                          <a:latin typeface="Times New Roman"/>
                          <a:ea typeface="ＭＳ 明朝"/>
                          <a:cs typeface="ＭＳ Ｐゴシック"/>
                        </a:rPr>
                        <a:t>)</a:t>
                      </a:r>
                      <a:r>
                        <a:rPr lang="ja-JP" sz="2400" kern="0" dirty="0" err="1">
                          <a:solidFill>
                            <a:srgbClr val="000000"/>
                          </a:solidFill>
                          <a:effectLst/>
                          <a:latin typeface="Times New Roman"/>
                          <a:ea typeface="ＭＳ 明朝"/>
                          <a:cs typeface="ＭＳ Ｐゴシック"/>
                        </a:rPr>
                        <a:t>、</a:t>
                      </a:r>
                      <a:r>
                        <a:rPr lang="en-US" sz="2400" kern="0" dirty="0">
                          <a:solidFill>
                            <a:srgbClr val="000000"/>
                          </a:solidFill>
                          <a:effectLst/>
                          <a:latin typeface="Times New Roman"/>
                          <a:ea typeface="ＭＳ 明朝"/>
                          <a:cs typeface="ＭＳ Ｐゴシック"/>
                        </a:rPr>
                        <a:t>represent(</a:t>
                      </a:r>
                      <a:r>
                        <a:rPr lang="ja-JP" sz="2400" kern="0" dirty="0">
                          <a:solidFill>
                            <a:srgbClr val="000000"/>
                          </a:solidFill>
                          <a:effectLst/>
                          <a:latin typeface="Times New Roman"/>
                          <a:ea typeface="ＭＳ 明朝"/>
                          <a:cs typeface="ＭＳ Ｐゴシック"/>
                        </a:rPr>
                        <a:t>表す</a:t>
                      </a:r>
                      <a:r>
                        <a:rPr lang="en-US" sz="2400" kern="0" dirty="0">
                          <a:solidFill>
                            <a:srgbClr val="000000"/>
                          </a:solidFill>
                          <a:effectLst/>
                          <a:latin typeface="Times New Roman"/>
                          <a:ea typeface="ＭＳ 明朝"/>
                          <a:cs typeface="ＭＳ Ｐゴシック"/>
                        </a:rPr>
                        <a:t>)</a:t>
                      </a:r>
                      <a:endParaRPr lang="ja-JP" sz="2400" kern="100" dirty="0">
                        <a:effectLst/>
                        <a:latin typeface="Century"/>
                        <a:ea typeface="ＭＳ 明朝"/>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400"/>
                        </a:lnSpc>
                        <a:spcAft>
                          <a:spcPts val="0"/>
                        </a:spcAft>
                      </a:pPr>
                      <a:r>
                        <a:rPr lang="en-US" sz="2400" kern="0" dirty="0">
                          <a:solidFill>
                            <a:srgbClr val="000000"/>
                          </a:solidFill>
                          <a:effectLst/>
                          <a:latin typeface="Times New Roman"/>
                          <a:ea typeface="ＭＳ 明朝"/>
                          <a:cs typeface="ＭＳ Ｐゴシック"/>
                        </a:rPr>
                        <a:t>i</a:t>
                      </a:r>
                      <a:r>
                        <a:rPr lang="en-US" sz="2400" kern="0" dirty="0" smtClean="0">
                          <a:solidFill>
                            <a:srgbClr val="000000"/>
                          </a:solidFill>
                          <a:effectLst/>
                          <a:latin typeface="Times New Roman"/>
                          <a:ea typeface="ＭＳ 明朝"/>
                          <a:cs typeface="ＭＳ Ｐゴシック"/>
                        </a:rPr>
                        <a:t>nterpret</a:t>
                      </a:r>
                      <a:r>
                        <a:rPr lang="en-US" sz="2400" kern="0" dirty="0">
                          <a:solidFill>
                            <a:srgbClr val="000000"/>
                          </a:solidFill>
                          <a:effectLst/>
                          <a:latin typeface="Times New Roman"/>
                          <a:ea typeface="ＭＳ 明朝"/>
                          <a:cs typeface="ＭＳ Ｐゴシック"/>
                        </a:rPr>
                        <a:t>(</a:t>
                      </a:r>
                      <a:r>
                        <a:rPr lang="ja-JP" sz="2400" kern="0" dirty="0">
                          <a:solidFill>
                            <a:srgbClr val="000000"/>
                          </a:solidFill>
                          <a:effectLst/>
                          <a:latin typeface="Times New Roman"/>
                          <a:ea typeface="ＭＳ 明朝"/>
                          <a:cs typeface="ＭＳ Ｐゴシック"/>
                        </a:rPr>
                        <a:t>読み取る</a:t>
                      </a:r>
                      <a:r>
                        <a:rPr lang="en-US" sz="2400" kern="0" dirty="0">
                          <a:solidFill>
                            <a:srgbClr val="000000"/>
                          </a:solidFill>
                          <a:effectLst/>
                          <a:latin typeface="Times New Roman"/>
                          <a:ea typeface="ＭＳ 明朝"/>
                          <a:cs typeface="ＭＳ Ｐゴシック"/>
                        </a:rPr>
                        <a:t>)</a:t>
                      </a:r>
                      <a:endParaRPr lang="ja-JP" sz="2400" kern="100" dirty="0">
                        <a:effectLst/>
                        <a:latin typeface="Century"/>
                        <a:ea typeface="ＭＳ 明朝"/>
                        <a:cs typeface="Times New Roman"/>
                      </a:endParaRPr>
                    </a:p>
                  </a:txBody>
                  <a:tcPr marL="62865" marR="62865"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2400"/>
                        </a:lnSpc>
                        <a:spcAft>
                          <a:spcPts val="0"/>
                        </a:spcAft>
                      </a:pPr>
                      <a:r>
                        <a:rPr lang="en-US" sz="2400" kern="0" dirty="0">
                          <a:effectLst/>
                          <a:highlight>
                            <a:srgbClr val="FFFF00"/>
                          </a:highlight>
                          <a:latin typeface="Times New Roman"/>
                          <a:ea typeface="ＭＳ 明朝"/>
                          <a:cs typeface="Times New Roman"/>
                        </a:rPr>
                        <a:t> </a:t>
                      </a:r>
                      <a:endParaRPr lang="ja-JP" sz="2400" kern="100" dirty="0">
                        <a:effectLst/>
                        <a:latin typeface="Century"/>
                        <a:ea typeface="ＭＳ 明朝"/>
                        <a:cs typeface="Times New Roman"/>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108112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3600" dirty="0" smtClean="0"/>
              <a:t>Basic results</a:t>
            </a:r>
            <a:endParaRPr kumimoji="1" lang="ja-JP" altLang="en-US" sz="3600" dirty="0"/>
          </a:p>
        </p:txBody>
      </p:sp>
      <p:sp>
        <p:nvSpPr>
          <p:cNvPr id="3" name="コンテンツ プレースホルダー 2"/>
          <p:cNvSpPr>
            <a:spLocks noGrp="1"/>
          </p:cNvSpPr>
          <p:nvPr>
            <p:ph idx="1"/>
          </p:nvPr>
        </p:nvSpPr>
        <p:spPr/>
        <p:txBody>
          <a:bodyPr>
            <a:noAutofit/>
          </a:bodyPr>
          <a:lstStyle/>
          <a:p>
            <a:r>
              <a:rPr lang="en-US" altLang="ja-JP" sz="2800" dirty="0" smtClean="0"/>
              <a:t>66 </a:t>
            </a:r>
            <a:r>
              <a:rPr lang="en-US" altLang="ja-JP" sz="2800" dirty="0"/>
              <a:t>verbs were </a:t>
            </a:r>
            <a:r>
              <a:rPr lang="en-US" altLang="ja-JP" sz="2800" dirty="0" smtClean="0"/>
              <a:t>collected in </a:t>
            </a:r>
            <a:r>
              <a:rPr lang="en-US" altLang="ja-JP" sz="2800" dirty="0"/>
              <a:t>all. They consist of 60 transitive </a:t>
            </a:r>
            <a:r>
              <a:rPr lang="en-US" altLang="ja-JP" sz="2800" dirty="0" smtClean="0"/>
              <a:t>and </a:t>
            </a:r>
            <a:r>
              <a:rPr lang="en-US" altLang="ja-JP" sz="2800" dirty="0"/>
              <a:t>6 intransitive </a:t>
            </a:r>
            <a:r>
              <a:rPr lang="en-US" altLang="ja-JP" sz="2800" dirty="0" smtClean="0"/>
              <a:t>verbs. Transitive verbs are paid </a:t>
            </a:r>
            <a:r>
              <a:rPr lang="en-US" altLang="ja-JP" sz="2800" dirty="0"/>
              <a:t>more attention </a:t>
            </a:r>
            <a:r>
              <a:rPr lang="en-US" altLang="ja-JP" sz="2800" dirty="0" smtClean="0"/>
              <a:t>to, </a:t>
            </a:r>
            <a:r>
              <a:rPr lang="en-US" altLang="ja-JP" sz="2800" dirty="0"/>
              <a:t>because </a:t>
            </a:r>
            <a:r>
              <a:rPr lang="en-US" altLang="ja-JP" sz="2800" dirty="0" smtClean="0"/>
              <a:t>this </a:t>
            </a:r>
            <a:r>
              <a:rPr lang="en-US" altLang="ja-JP" sz="2800" dirty="0"/>
              <a:t>research is to consider children’s mathematical activities on objects, which can be expressed as transitive verbs. For example, children “measure the weight”.</a:t>
            </a:r>
            <a:endParaRPr lang="ja-JP" altLang="ja-JP" sz="2800" dirty="0"/>
          </a:p>
          <a:p>
            <a:r>
              <a:rPr lang="en-US" altLang="ja-JP" sz="2800" dirty="0" smtClean="0"/>
              <a:t>Some </a:t>
            </a:r>
            <a:r>
              <a:rPr lang="en-US" altLang="ja-JP" sz="2800" dirty="0"/>
              <a:t>of them are no longer verbs (e.g. through (</a:t>
            </a:r>
            <a:r>
              <a:rPr lang="ja-JP" altLang="ja-JP" sz="2800" dirty="0"/>
              <a:t>通す</a:t>
            </a:r>
            <a:r>
              <a:rPr lang="en-US" altLang="ja-JP" sz="2800" dirty="0"/>
              <a:t>), nor correspond with one </a:t>
            </a:r>
            <a:r>
              <a:rPr lang="en-US" altLang="ja-JP" sz="2800" dirty="0" smtClean="0"/>
              <a:t>English word </a:t>
            </a:r>
            <a:r>
              <a:rPr lang="en-US" altLang="ja-JP" sz="2800" dirty="0"/>
              <a:t>“judge” and “explore” </a:t>
            </a:r>
            <a:r>
              <a:rPr lang="en-US" altLang="ja-JP" sz="2800" dirty="0" smtClean="0"/>
              <a:t>for Japanese “</a:t>
            </a:r>
            <a:r>
              <a:rPr lang="ja-JP" altLang="ja-JP" sz="2800" dirty="0" smtClean="0"/>
              <a:t>考える</a:t>
            </a:r>
            <a:r>
              <a:rPr lang="en-US" altLang="ja-JP" sz="2800" dirty="0" smtClean="0"/>
              <a:t>”. </a:t>
            </a:r>
          </a:p>
        </p:txBody>
      </p:sp>
    </p:spTree>
    <p:extLst>
      <p:ext uri="{BB962C8B-B14F-4D97-AF65-F5344CB8AC3E}">
        <p14:creationId xmlns:p14="http://schemas.microsoft.com/office/powerpoint/2010/main" val="17596034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Knowledge-based society require more than knowledge.</a:t>
            </a:r>
          </a:p>
          <a:p>
            <a:r>
              <a:rPr lang="en-US" altLang="ja-JP" dirty="0" smtClean="0"/>
              <a:t>From Quantity of knowledge to Quality of knowledge (knowledge about knowledge, systematization of knowledge)</a:t>
            </a:r>
          </a:p>
          <a:p>
            <a:r>
              <a:rPr kumimoji="1" lang="en-US" altLang="ja-JP" dirty="0" smtClean="0"/>
              <a:t>Mathematics plays an important role in this quality of knowledge.</a:t>
            </a:r>
            <a:endParaRPr kumimoji="1" lang="ja-JP" altLang="en-US" dirty="0"/>
          </a:p>
        </p:txBody>
      </p:sp>
    </p:spTree>
    <p:extLst>
      <p:ext uri="{BB962C8B-B14F-4D97-AF65-F5344CB8AC3E}">
        <p14:creationId xmlns:p14="http://schemas.microsoft.com/office/powerpoint/2010/main" val="17275568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3600" dirty="0" smtClean="0"/>
              <a:t>Further analysis</a:t>
            </a:r>
            <a:endParaRPr kumimoji="1" lang="ja-JP" altLang="en-US" sz="3600" dirty="0"/>
          </a:p>
        </p:txBody>
      </p:sp>
      <p:sp>
        <p:nvSpPr>
          <p:cNvPr id="3" name="コンテンツ プレースホルダー 2"/>
          <p:cNvSpPr>
            <a:spLocks noGrp="1"/>
          </p:cNvSpPr>
          <p:nvPr>
            <p:ph idx="1"/>
          </p:nvPr>
        </p:nvSpPr>
        <p:spPr/>
        <p:txBody>
          <a:bodyPr>
            <a:noAutofit/>
          </a:bodyPr>
          <a:lstStyle/>
          <a:p>
            <a:pPr marL="0" indent="0">
              <a:buNone/>
            </a:pPr>
            <a:r>
              <a:rPr lang="en-US" altLang="ja-JP" sz="2800" u="sng" dirty="0" smtClean="0"/>
              <a:t>Making </a:t>
            </a:r>
            <a:r>
              <a:rPr lang="en-US" altLang="ja-JP" sz="2800" u="sng" dirty="0"/>
              <a:t>activity an object of another activity</a:t>
            </a:r>
            <a:endParaRPr lang="ja-JP" altLang="ja-JP" sz="2800" dirty="0"/>
          </a:p>
          <a:p>
            <a:pPr marL="0" indent="0">
              <a:buNone/>
            </a:pPr>
            <a:r>
              <a:rPr lang="en-US" altLang="ja-JP" sz="2800" dirty="0"/>
              <a:t>The objects of the </a:t>
            </a:r>
            <a:r>
              <a:rPr lang="en-US" altLang="ja-JP" sz="2800" dirty="0" smtClean="0"/>
              <a:t>activity </a:t>
            </a:r>
            <a:r>
              <a:rPr lang="en-US" altLang="ja-JP" sz="2800" dirty="0"/>
              <a:t>may </a:t>
            </a:r>
            <a:r>
              <a:rPr lang="en-US" altLang="ja-JP" sz="2800" dirty="0" smtClean="0"/>
              <a:t>be objects found </a:t>
            </a:r>
            <a:r>
              <a:rPr lang="en-US" altLang="ja-JP" sz="2800" dirty="0"/>
              <a:t>in the </a:t>
            </a:r>
            <a:r>
              <a:rPr lang="en-US" altLang="ja-JP" sz="2800" dirty="0" smtClean="0"/>
              <a:t>environment and mathematical </a:t>
            </a:r>
            <a:r>
              <a:rPr lang="en-US" altLang="ja-JP" sz="2800" dirty="0"/>
              <a:t>activity </a:t>
            </a:r>
            <a:r>
              <a:rPr lang="en-US" altLang="ja-JP" sz="2800" dirty="0" smtClean="0"/>
              <a:t>itself. The latter </a:t>
            </a:r>
            <a:r>
              <a:rPr lang="en-US" altLang="ja-JP" sz="2800" dirty="0"/>
              <a:t>is called an “objectification” of </a:t>
            </a:r>
            <a:r>
              <a:rPr lang="en-US" altLang="ja-JP" sz="2800" dirty="0" smtClean="0"/>
              <a:t>activity. There </a:t>
            </a:r>
            <a:r>
              <a:rPr lang="en-US" altLang="ja-JP" sz="2800" dirty="0"/>
              <a:t>are three types of such objectification such as </a:t>
            </a:r>
            <a:r>
              <a:rPr lang="en-US" altLang="ja-JP" sz="2800" dirty="0">
                <a:solidFill>
                  <a:srgbClr val="FF0000"/>
                </a:solidFill>
              </a:rPr>
              <a:t>quasi-verbs</a:t>
            </a:r>
            <a:r>
              <a:rPr lang="en-US" altLang="ja-JP" sz="2800" dirty="0"/>
              <a:t>, </a:t>
            </a:r>
            <a:r>
              <a:rPr lang="en-US" altLang="ja-JP" sz="2800" dirty="0">
                <a:solidFill>
                  <a:srgbClr val="FF0000"/>
                </a:solidFill>
              </a:rPr>
              <a:t>how to</a:t>
            </a:r>
            <a:r>
              <a:rPr lang="en-US" altLang="ja-JP" sz="2800" dirty="0"/>
              <a:t>, and </a:t>
            </a:r>
            <a:r>
              <a:rPr lang="en-US" altLang="ja-JP" sz="2800" dirty="0" err="1">
                <a:solidFill>
                  <a:srgbClr val="FF0000"/>
                </a:solidFill>
              </a:rPr>
              <a:t>masu</a:t>
            </a:r>
            <a:r>
              <a:rPr lang="en-US" altLang="ja-JP" sz="2800" dirty="0">
                <a:solidFill>
                  <a:srgbClr val="FF0000"/>
                </a:solidFill>
              </a:rPr>
              <a:t>-form</a:t>
            </a:r>
            <a:r>
              <a:rPr lang="en-US" altLang="ja-JP" sz="2800" dirty="0"/>
              <a:t>. </a:t>
            </a:r>
            <a:r>
              <a:rPr lang="en-US" altLang="ja-JP" sz="2800" dirty="0" smtClean="0"/>
              <a:t> For </a:t>
            </a:r>
            <a:r>
              <a:rPr lang="en-US" altLang="ja-JP" sz="2800" dirty="0"/>
              <a:t>example, in “explore ways of the calculation </a:t>
            </a:r>
            <a:r>
              <a:rPr lang="en-US" altLang="ja-JP" sz="2800" dirty="0" smtClean="0"/>
              <a:t>(G2 </a:t>
            </a:r>
            <a:r>
              <a:rPr lang="ja-JP" altLang="ja-JP" sz="2800" dirty="0" smtClean="0"/>
              <a:t>計算</a:t>
            </a:r>
            <a:r>
              <a:rPr lang="ja-JP" altLang="ja-JP" sz="2800" dirty="0"/>
              <a:t>の仕方</a:t>
            </a:r>
            <a:r>
              <a:rPr lang="ja-JP" altLang="ja-JP" sz="2800" dirty="0" smtClean="0"/>
              <a:t>を</a:t>
            </a:r>
            <a:r>
              <a:rPr lang="ja-JP" altLang="en-US" sz="2800" dirty="0" smtClean="0"/>
              <a:t>考える</a:t>
            </a:r>
            <a:r>
              <a:rPr lang="en-US" altLang="ja-JP" sz="2800" dirty="0" smtClean="0"/>
              <a:t>)”, </a:t>
            </a:r>
            <a:r>
              <a:rPr lang="en-US" altLang="ja-JP" sz="2800" dirty="0"/>
              <a:t>“understand the meaning of measurements </a:t>
            </a:r>
            <a:r>
              <a:rPr lang="en-US" altLang="ja-JP" sz="2800" dirty="0" smtClean="0"/>
              <a:t>(G2 </a:t>
            </a:r>
            <a:r>
              <a:rPr lang="ja-JP" altLang="ja-JP" sz="2800" dirty="0" smtClean="0"/>
              <a:t>測定</a:t>
            </a:r>
            <a:r>
              <a:rPr lang="ja-JP" altLang="ja-JP" sz="2800" dirty="0"/>
              <a:t>の意味を理解する</a:t>
            </a:r>
            <a:r>
              <a:rPr lang="en-US" altLang="ja-JP" sz="2800" dirty="0"/>
              <a:t>)”, and “deepen their understanding of the representations of </a:t>
            </a:r>
            <a:r>
              <a:rPr lang="en-US" altLang="ja-JP" sz="2800" dirty="0" smtClean="0"/>
              <a:t>integers (G3 </a:t>
            </a:r>
            <a:r>
              <a:rPr lang="ja-JP" altLang="ja-JP" sz="2800" dirty="0" smtClean="0"/>
              <a:t>整数</a:t>
            </a:r>
            <a:r>
              <a:rPr lang="ja-JP" altLang="ja-JP" sz="2800" dirty="0"/>
              <a:t>の表し方についての理解を深める</a:t>
            </a:r>
            <a:r>
              <a:rPr lang="en-US" altLang="ja-JP" sz="2800" dirty="0" smtClean="0"/>
              <a:t>).</a:t>
            </a:r>
            <a:endParaRPr lang="ja-JP" altLang="ja-JP" sz="2800" dirty="0"/>
          </a:p>
        </p:txBody>
      </p:sp>
    </p:spTree>
    <p:extLst>
      <p:ext uri="{BB962C8B-B14F-4D97-AF65-F5344CB8AC3E}">
        <p14:creationId xmlns:p14="http://schemas.microsoft.com/office/powerpoint/2010/main" val="42728938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3600" dirty="0"/>
              <a:t>Further analysis</a:t>
            </a:r>
            <a:endParaRPr kumimoji="1" lang="ja-JP" altLang="en-US" sz="3600" dirty="0"/>
          </a:p>
        </p:txBody>
      </p:sp>
      <p:sp>
        <p:nvSpPr>
          <p:cNvPr id="3" name="コンテンツ プレースホルダー 2"/>
          <p:cNvSpPr>
            <a:spLocks noGrp="1"/>
          </p:cNvSpPr>
          <p:nvPr>
            <p:ph idx="1"/>
          </p:nvPr>
        </p:nvSpPr>
        <p:spPr/>
        <p:txBody>
          <a:bodyPr>
            <a:noAutofit/>
          </a:bodyPr>
          <a:lstStyle/>
          <a:p>
            <a:pPr marL="0" lvl="0" indent="0">
              <a:buNone/>
            </a:pPr>
            <a:r>
              <a:rPr lang="en-US" altLang="ja-JP" sz="2800" u="sng" dirty="0" smtClean="0"/>
              <a:t>The </a:t>
            </a:r>
            <a:r>
              <a:rPr lang="en-US" altLang="ja-JP" sz="2800" u="sng" dirty="0"/>
              <a:t>role of verb ‘to deepen’ and ‘to extend’</a:t>
            </a:r>
            <a:endParaRPr lang="ja-JP" altLang="ja-JP" sz="2800" dirty="0"/>
          </a:p>
          <a:p>
            <a:pPr marL="0" indent="0">
              <a:buNone/>
            </a:pPr>
            <a:r>
              <a:rPr lang="en-US" altLang="ja-JP" sz="2800" dirty="0"/>
              <a:t>The verbs, ‘to deepen’ and ‘to extend’, similarly represent the nature of mathematical activity. When new knowledge has been developed based activity towards the previous knowledge that has been learned before. For example, “deepen their understanding of the meaning and the representations of numbers” in the grade 2 assumes the learning </a:t>
            </a:r>
            <a:r>
              <a:rPr lang="en-US" altLang="ja-JP" sz="2800" dirty="0" smtClean="0"/>
              <a:t>and understanding of the </a:t>
            </a:r>
            <a:r>
              <a:rPr lang="en-US" altLang="ja-JP" sz="2800" dirty="0"/>
              <a:t>numbers in the grade 1. </a:t>
            </a:r>
            <a:endParaRPr lang="ja-JP" altLang="ja-JP" sz="2800" dirty="0"/>
          </a:p>
        </p:txBody>
      </p:sp>
    </p:spTree>
    <p:extLst>
      <p:ext uri="{BB962C8B-B14F-4D97-AF65-F5344CB8AC3E}">
        <p14:creationId xmlns:p14="http://schemas.microsoft.com/office/powerpoint/2010/main" val="36338042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3600" dirty="0" smtClean="0"/>
              <a:t>Example: “objectification</a:t>
            </a:r>
            <a:r>
              <a:rPr lang="en-US" altLang="ja-JP" sz="3600" dirty="0"/>
              <a:t>” of activity</a:t>
            </a:r>
            <a:endParaRPr kumimoji="1" lang="ja-JP" altLang="en-US" sz="3600" dirty="0"/>
          </a:p>
        </p:txBody>
      </p:sp>
      <p:sp>
        <p:nvSpPr>
          <p:cNvPr id="3" name="コンテンツ プレースホルダー 2"/>
          <p:cNvSpPr>
            <a:spLocks noGrp="1"/>
          </p:cNvSpPr>
          <p:nvPr>
            <p:ph idx="1"/>
          </p:nvPr>
        </p:nvSpPr>
        <p:spPr>
          <a:xfrm>
            <a:off x="323528" y="1340768"/>
            <a:ext cx="8640960" cy="5184576"/>
          </a:xfrm>
        </p:spPr>
        <p:txBody>
          <a:bodyPr>
            <a:normAutofit/>
          </a:bodyPr>
          <a:lstStyle/>
          <a:p>
            <a:r>
              <a:rPr kumimoji="1" lang="en-US" altLang="ja-JP" sz="2800" dirty="0" smtClean="0"/>
              <a:t>(G1) </a:t>
            </a:r>
            <a:r>
              <a:rPr lang="en-US" altLang="ja-JP" sz="2800" dirty="0"/>
              <a:t>enrich their number </a:t>
            </a:r>
            <a:r>
              <a:rPr lang="en-US" altLang="ja-JP" sz="2800" dirty="0" smtClean="0"/>
              <a:t>sense, using </a:t>
            </a:r>
            <a:r>
              <a:rPr lang="en-US" altLang="ja-JP" sz="2800" dirty="0"/>
              <a:t>concrete </a:t>
            </a:r>
            <a:r>
              <a:rPr lang="en-US" altLang="ja-JP" sz="2800" dirty="0" smtClean="0"/>
              <a:t>objects and understand </a:t>
            </a:r>
            <a:r>
              <a:rPr lang="en-US" altLang="ja-JP" sz="2800" dirty="0"/>
              <a:t>the </a:t>
            </a:r>
            <a:r>
              <a:rPr lang="en-US" altLang="ja-JP" sz="2800" dirty="0">
                <a:solidFill>
                  <a:schemeClr val="accent3"/>
                </a:solidFill>
              </a:rPr>
              <a:t>meaning</a:t>
            </a:r>
            <a:r>
              <a:rPr lang="en-US" altLang="ja-JP" sz="2800" dirty="0"/>
              <a:t> and the </a:t>
            </a:r>
            <a:r>
              <a:rPr lang="en-US" altLang="ja-JP" sz="2800" dirty="0">
                <a:solidFill>
                  <a:schemeClr val="accent1"/>
                </a:solidFill>
              </a:rPr>
              <a:t>representations</a:t>
            </a:r>
            <a:r>
              <a:rPr lang="en-US" altLang="ja-JP" sz="2800" dirty="0"/>
              <a:t> </a:t>
            </a:r>
            <a:r>
              <a:rPr lang="en-US" altLang="ja-JP" sz="2800" dirty="0" smtClean="0">
                <a:solidFill>
                  <a:schemeClr val="accent1"/>
                </a:solidFill>
              </a:rPr>
              <a:t>(how to represent)</a:t>
            </a:r>
            <a:r>
              <a:rPr lang="en-US" altLang="ja-JP" sz="2800" dirty="0" smtClean="0"/>
              <a:t> of </a:t>
            </a:r>
            <a:r>
              <a:rPr lang="en-US" altLang="ja-JP" sz="2800" dirty="0"/>
              <a:t>numbers </a:t>
            </a:r>
            <a:r>
              <a:rPr kumimoji="1" lang="en-US" altLang="ja-JP" sz="2800" dirty="0" smtClean="0"/>
              <a:t>-&gt; </a:t>
            </a:r>
          </a:p>
          <a:p>
            <a:r>
              <a:rPr kumimoji="1" lang="en-US" altLang="ja-JP" sz="2800" dirty="0" smtClean="0"/>
              <a:t>(G2) </a:t>
            </a:r>
            <a:r>
              <a:rPr lang="en-US" altLang="ja-JP" sz="2800" dirty="0" smtClean="0"/>
              <a:t>enrich </a:t>
            </a:r>
            <a:r>
              <a:rPr lang="en-US" altLang="ja-JP" sz="2800" dirty="0"/>
              <a:t>their number </a:t>
            </a:r>
            <a:r>
              <a:rPr lang="en-US" altLang="ja-JP" sz="2800" dirty="0" smtClean="0"/>
              <a:t>sense, using </a:t>
            </a:r>
            <a:r>
              <a:rPr lang="en-US" altLang="ja-JP" sz="2800" dirty="0"/>
              <a:t>concrete </a:t>
            </a:r>
            <a:r>
              <a:rPr lang="en-US" altLang="ja-JP" sz="2800" dirty="0" smtClean="0"/>
              <a:t>objects and </a:t>
            </a:r>
            <a:r>
              <a:rPr lang="en-US" altLang="ja-JP" sz="2800" dirty="0">
                <a:solidFill>
                  <a:srgbClr val="FF0000"/>
                </a:solidFill>
              </a:rPr>
              <a:t>deepen </a:t>
            </a:r>
            <a:r>
              <a:rPr lang="en-US" altLang="ja-JP" sz="2800" dirty="0"/>
              <a:t>their understanding of the </a:t>
            </a:r>
            <a:r>
              <a:rPr lang="en-US" altLang="ja-JP" sz="2800" dirty="0">
                <a:solidFill>
                  <a:schemeClr val="accent3"/>
                </a:solidFill>
              </a:rPr>
              <a:t>meaning </a:t>
            </a:r>
            <a:r>
              <a:rPr lang="en-US" altLang="ja-JP" sz="2800" dirty="0"/>
              <a:t>and the </a:t>
            </a:r>
            <a:r>
              <a:rPr lang="en-US" altLang="ja-JP" sz="2800" dirty="0">
                <a:solidFill>
                  <a:schemeClr val="accent1"/>
                </a:solidFill>
              </a:rPr>
              <a:t>representations</a:t>
            </a:r>
            <a:r>
              <a:rPr lang="en-US" altLang="ja-JP" sz="2800" dirty="0"/>
              <a:t> </a:t>
            </a:r>
            <a:r>
              <a:rPr lang="en-US" altLang="ja-JP" sz="2800" dirty="0">
                <a:solidFill>
                  <a:schemeClr val="accent1"/>
                </a:solidFill>
              </a:rPr>
              <a:t>(how to represent) </a:t>
            </a:r>
            <a:r>
              <a:rPr lang="en-US" altLang="ja-JP" sz="2800" dirty="0" smtClean="0"/>
              <a:t>of numbers</a:t>
            </a:r>
            <a:endParaRPr kumimoji="1" lang="en-US" altLang="ja-JP" sz="2800" dirty="0" smtClean="0"/>
          </a:p>
        </p:txBody>
      </p:sp>
    </p:spTree>
    <p:extLst>
      <p:ext uri="{BB962C8B-B14F-4D97-AF65-F5344CB8AC3E}">
        <p14:creationId xmlns:p14="http://schemas.microsoft.com/office/powerpoint/2010/main" val="13127868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3600" dirty="0" smtClean="0"/>
              <a:t>4. Structure </a:t>
            </a:r>
            <a:r>
              <a:rPr lang="en-US" altLang="ja-JP" sz="3600" dirty="0"/>
              <a:t>of verb-based </a:t>
            </a:r>
            <a:r>
              <a:rPr lang="en-US" altLang="ja-JP" sz="3600" dirty="0" smtClean="0"/>
              <a:t>curriculum</a:t>
            </a:r>
            <a:endParaRPr kumimoji="1" lang="ja-JP" altLang="en-US" sz="3600" dirty="0"/>
          </a:p>
        </p:txBody>
      </p:sp>
      <p:sp>
        <p:nvSpPr>
          <p:cNvPr id="3" name="コンテンツ プレースホルダー 2"/>
          <p:cNvSpPr>
            <a:spLocks noGrp="1"/>
          </p:cNvSpPr>
          <p:nvPr>
            <p:ph idx="1"/>
          </p:nvPr>
        </p:nvSpPr>
        <p:spPr>
          <a:xfrm>
            <a:off x="457200" y="5157192"/>
            <a:ext cx="8229600" cy="968971"/>
          </a:xfrm>
        </p:spPr>
        <p:txBody>
          <a:bodyPr>
            <a:normAutofit fontScale="92500" lnSpcReduction="20000"/>
          </a:bodyPr>
          <a:lstStyle/>
          <a:p>
            <a:r>
              <a:rPr kumimoji="1" lang="en-US" altLang="ja-JP" dirty="0" smtClean="0"/>
              <a:t>Count-&gt; represent-&gt; understand</a:t>
            </a:r>
          </a:p>
          <a:p>
            <a:r>
              <a:rPr lang="en-US" altLang="ja-JP" dirty="0" smtClean="0"/>
              <a:t>Representation (How to represent)-&gt; consider </a:t>
            </a:r>
            <a:endParaRPr kumimoji="1" lang="ja-JP" altLang="en-US" dirty="0"/>
          </a:p>
        </p:txBody>
      </p:sp>
      <p:pic>
        <p:nvPicPr>
          <p:cNvPr id="4" name="Picture 3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2609" y="1628800"/>
            <a:ext cx="8030477" cy="3093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上矢印 4"/>
          <p:cNvSpPr/>
          <p:nvPr/>
        </p:nvSpPr>
        <p:spPr>
          <a:xfrm>
            <a:off x="4218545" y="2959442"/>
            <a:ext cx="432048" cy="43204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上矢印 5"/>
          <p:cNvSpPr/>
          <p:nvPr/>
        </p:nvSpPr>
        <p:spPr>
          <a:xfrm flipV="1">
            <a:off x="3059832" y="3143187"/>
            <a:ext cx="432048" cy="43204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上矢印 6"/>
          <p:cNvSpPr/>
          <p:nvPr/>
        </p:nvSpPr>
        <p:spPr>
          <a:xfrm>
            <a:off x="3059832" y="4722905"/>
            <a:ext cx="432048" cy="43204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上矢印 7"/>
          <p:cNvSpPr/>
          <p:nvPr/>
        </p:nvSpPr>
        <p:spPr>
          <a:xfrm flipV="1">
            <a:off x="6372200" y="3143187"/>
            <a:ext cx="432048" cy="43204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上矢印 8"/>
          <p:cNvSpPr/>
          <p:nvPr/>
        </p:nvSpPr>
        <p:spPr>
          <a:xfrm flipV="1">
            <a:off x="3786497" y="1196752"/>
            <a:ext cx="432048" cy="43204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38115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16632"/>
            <a:ext cx="9036496" cy="6555641"/>
          </a:xfrm>
          <a:prstGeom prst="rect">
            <a:avLst/>
          </a:prstGeom>
        </p:spPr>
        <p:txBody>
          <a:bodyPr wrap="square">
            <a:spAutoFit/>
          </a:bodyPr>
          <a:lstStyle/>
          <a:p>
            <a:pPr algn="just">
              <a:lnSpc>
                <a:spcPts val="1800"/>
              </a:lnSpc>
              <a:spcAft>
                <a:spcPts val="0"/>
              </a:spcAft>
            </a:pPr>
            <a:r>
              <a:rPr lang="en-US" altLang="ja-JP" kern="100" dirty="0">
                <a:latin typeface="Century"/>
                <a:ea typeface="ＭＳ 明朝"/>
                <a:cs typeface="Times New Roman"/>
              </a:rPr>
              <a:t>G1 using </a:t>
            </a:r>
            <a:r>
              <a:rPr lang="en-US" altLang="ja-JP" kern="100" dirty="0">
                <a:solidFill>
                  <a:srgbClr val="FF0000"/>
                </a:solidFill>
                <a:latin typeface="Century"/>
                <a:ea typeface="ＭＳ 明朝"/>
                <a:cs typeface="Times New Roman"/>
              </a:rPr>
              <a:t>concrete objects</a:t>
            </a:r>
            <a:r>
              <a:rPr lang="en-US" altLang="ja-JP" kern="100" dirty="0">
                <a:latin typeface="Century"/>
                <a:ea typeface="ＭＳ 明朝"/>
                <a:cs typeface="Times New Roman"/>
              </a:rPr>
              <a:t>, enrich their number sense. understand the meaning and the representations of </a:t>
            </a:r>
            <a:r>
              <a:rPr lang="en-US" altLang="ja-JP" kern="100" dirty="0">
                <a:solidFill>
                  <a:srgbClr val="FF0000"/>
                </a:solidFill>
                <a:latin typeface="Century"/>
                <a:ea typeface="ＭＳ 明朝"/>
                <a:cs typeface="Times New Roman"/>
              </a:rPr>
              <a:t>numbers</a:t>
            </a:r>
            <a:r>
              <a:rPr lang="en-US" altLang="ja-JP" kern="100" dirty="0">
                <a:latin typeface="Century"/>
                <a:ea typeface="ＭＳ 明朝"/>
                <a:cs typeface="Times New Roman"/>
              </a:rPr>
              <a:t>, </a:t>
            </a:r>
            <a:endParaRPr lang="ja-JP" altLang="ja-JP" kern="100" dirty="0">
              <a:latin typeface="Century"/>
              <a:ea typeface="ＭＳ 明朝"/>
              <a:cs typeface="Times New Roman"/>
            </a:endParaRPr>
          </a:p>
          <a:p>
            <a:pPr marL="133350" algn="just">
              <a:lnSpc>
                <a:spcPts val="1800"/>
              </a:lnSpc>
              <a:spcAft>
                <a:spcPts val="0"/>
              </a:spcAft>
            </a:pPr>
            <a:r>
              <a:rPr lang="en-US" altLang="ja-JP" kern="100" dirty="0">
                <a:latin typeface="Century"/>
                <a:ea typeface="ＭＳ 明朝"/>
                <a:cs typeface="Times New Roman"/>
              </a:rPr>
              <a:t>Through activities such as counting the numbers of </a:t>
            </a:r>
            <a:r>
              <a:rPr lang="en-US" altLang="ja-JP" kern="100" dirty="0">
                <a:solidFill>
                  <a:srgbClr val="FF0000"/>
                </a:solidFill>
                <a:latin typeface="Century"/>
                <a:ea typeface="ＭＳ 明朝"/>
                <a:cs typeface="Times New Roman"/>
              </a:rPr>
              <a:t>concrete objects</a:t>
            </a:r>
            <a:r>
              <a:rPr lang="en-US" altLang="ja-JP" kern="100" dirty="0">
                <a:latin typeface="Century"/>
                <a:ea typeface="ＭＳ 明朝"/>
                <a:cs typeface="Times New Roman"/>
              </a:rPr>
              <a:t>, to help pupils understand the meaning of </a:t>
            </a:r>
            <a:r>
              <a:rPr lang="en-US" altLang="ja-JP" kern="100" dirty="0">
                <a:solidFill>
                  <a:srgbClr val="FF0000"/>
                </a:solidFill>
                <a:latin typeface="Century"/>
                <a:ea typeface="ＭＳ 明朝"/>
                <a:cs typeface="Times New Roman"/>
              </a:rPr>
              <a:t>numbers</a:t>
            </a:r>
            <a:r>
              <a:rPr lang="en-US" altLang="ja-JP" kern="100" dirty="0">
                <a:latin typeface="Century"/>
                <a:ea typeface="ＭＳ 明朝"/>
                <a:cs typeface="Times New Roman"/>
              </a:rPr>
              <a:t> and use </a:t>
            </a:r>
            <a:r>
              <a:rPr lang="en-US" altLang="ja-JP" kern="100" dirty="0">
                <a:solidFill>
                  <a:srgbClr val="FF0000"/>
                </a:solidFill>
                <a:latin typeface="Century"/>
                <a:ea typeface="ＭＳ 明朝"/>
                <a:cs typeface="Times New Roman"/>
              </a:rPr>
              <a:t>numbers</a:t>
            </a:r>
            <a:r>
              <a:rPr lang="en-US" altLang="ja-JP" kern="100" dirty="0">
                <a:latin typeface="Century"/>
                <a:ea typeface="ＭＳ 明朝"/>
                <a:cs typeface="Times New Roman"/>
              </a:rPr>
              <a:t>.</a:t>
            </a:r>
            <a:endParaRPr lang="ja-JP" altLang="ja-JP" kern="100" dirty="0">
              <a:latin typeface="Century"/>
              <a:ea typeface="ＭＳ 明朝"/>
              <a:cs typeface="Times New Roman"/>
            </a:endParaRPr>
          </a:p>
          <a:p>
            <a:pPr marL="266700" algn="just">
              <a:lnSpc>
                <a:spcPts val="1800"/>
              </a:lnSpc>
              <a:spcAft>
                <a:spcPts val="0"/>
              </a:spcAft>
            </a:pPr>
            <a:r>
              <a:rPr lang="en-US" altLang="ja-JP" kern="100" dirty="0">
                <a:latin typeface="Century"/>
                <a:ea typeface="ＭＳ 明朝"/>
                <a:cs typeface="Times New Roman"/>
              </a:rPr>
              <a:t>To </a:t>
            </a:r>
            <a:r>
              <a:rPr lang="en-US" altLang="ja-JP" kern="100" dirty="0">
                <a:solidFill>
                  <a:schemeClr val="accent1"/>
                </a:solidFill>
                <a:latin typeface="Century"/>
                <a:ea typeface="ＭＳ 明朝"/>
                <a:cs typeface="Times New Roman"/>
              </a:rPr>
              <a:t>compare</a:t>
            </a:r>
            <a:r>
              <a:rPr lang="en-US" altLang="ja-JP" kern="100" dirty="0">
                <a:latin typeface="Century"/>
                <a:ea typeface="ＭＳ 明朝"/>
                <a:cs typeface="Times New Roman"/>
              </a:rPr>
              <a:t> numbers of </a:t>
            </a:r>
            <a:r>
              <a:rPr lang="en-US" altLang="ja-JP" kern="100" dirty="0">
                <a:solidFill>
                  <a:srgbClr val="FF0000"/>
                </a:solidFill>
                <a:latin typeface="Century"/>
                <a:ea typeface="ＭＳ 明朝"/>
                <a:cs typeface="Times New Roman"/>
              </a:rPr>
              <a:t>objects </a:t>
            </a:r>
            <a:r>
              <a:rPr lang="en-US" altLang="ja-JP" kern="100" dirty="0">
                <a:latin typeface="Century"/>
                <a:ea typeface="ＭＳ 明朝"/>
                <a:cs typeface="Times New Roman"/>
              </a:rPr>
              <a:t>by making one-to-one correspondence between </a:t>
            </a:r>
            <a:r>
              <a:rPr lang="en-US" altLang="ja-JP" kern="100" dirty="0">
                <a:solidFill>
                  <a:srgbClr val="FF0000"/>
                </a:solidFill>
                <a:latin typeface="Century"/>
                <a:ea typeface="ＭＳ 明朝"/>
                <a:cs typeface="Times New Roman"/>
              </a:rPr>
              <a:t>objects</a:t>
            </a:r>
            <a:r>
              <a:rPr lang="en-US" altLang="ja-JP" kern="100" dirty="0">
                <a:latin typeface="Century"/>
                <a:ea typeface="ＭＳ 明朝"/>
                <a:cs typeface="Times New Roman"/>
              </a:rPr>
              <a:t>.</a:t>
            </a:r>
            <a:endParaRPr lang="ja-JP" altLang="ja-JP" kern="100" dirty="0">
              <a:latin typeface="Century"/>
              <a:ea typeface="ＭＳ 明朝"/>
              <a:cs typeface="Times New Roman"/>
            </a:endParaRPr>
          </a:p>
          <a:p>
            <a:pPr marL="266700" algn="just">
              <a:lnSpc>
                <a:spcPts val="1800"/>
              </a:lnSpc>
              <a:spcAft>
                <a:spcPts val="0"/>
              </a:spcAft>
            </a:pPr>
            <a:r>
              <a:rPr lang="en-US" altLang="ja-JP" kern="100" dirty="0">
                <a:latin typeface="Century"/>
                <a:ea typeface="ＭＳ 明朝"/>
                <a:cs typeface="Times New Roman"/>
              </a:rPr>
              <a:t>To correctly </a:t>
            </a:r>
            <a:r>
              <a:rPr lang="en-US" altLang="ja-JP" kern="100" dirty="0">
                <a:solidFill>
                  <a:schemeClr val="accent1"/>
                </a:solidFill>
                <a:latin typeface="Century"/>
                <a:ea typeface="ＭＳ 明朝"/>
                <a:cs typeface="Times New Roman"/>
              </a:rPr>
              <a:t>count</a:t>
            </a:r>
            <a:r>
              <a:rPr lang="en-US" altLang="ja-JP" kern="100" dirty="0">
                <a:latin typeface="Century"/>
                <a:ea typeface="ＭＳ 明朝"/>
                <a:cs typeface="Times New Roman"/>
              </a:rPr>
              <a:t> or </a:t>
            </a:r>
            <a:r>
              <a:rPr lang="en-US" altLang="ja-JP" kern="100" dirty="0">
                <a:solidFill>
                  <a:schemeClr val="accent1"/>
                </a:solidFill>
                <a:latin typeface="Century"/>
                <a:ea typeface="ＭＳ 明朝"/>
                <a:cs typeface="Times New Roman"/>
              </a:rPr>
              <a:t>represent</a:t>
            </a:r>
            <a:r>
              <a:rPr lang="en-US" altLang="ja-JP" kern="100" dirty="0">
                <a:latin typeface="Century"/>
                <a:ea typeface="ＭＳ 明朝"/>
                <a:cs typeface="Times New Roman"/>
              </a:rPr>
              <a:t> the number and order of </a:t>
            </a:r>
            <a:r>
              <a:rPr lang="en-US" altLang="ja-JP" kern="100" dirty="0">
                <a:solidFill>
                  <a:srgbClr val="FF0000"/>
                </a:solidFill>
                <a:latin typeface="Century"/>
                <a:ea typeface="ＭＳ 明朝"/>
                <a:cs typeface="Times New Roman"/>
              </a:rPr>
              <a:t>objects</a:t>
            </a:r>
            <a:r>
              <a:rPr lang="en-US" altLang="ja-JP" kern="100" dirty="0">
                <a:latin typeface="Century"/>
                <a:ea typeface="ＭＳ 明朝"/>
                <a:cs typeface="Times New Roman"/>
              </a:rPr>
              <a:t>. </a:t>
            </a:r>
            <a:endParaRPr lang="ja-JP" altLang="ja-JP" kern="100" dirty="0">
              <a:latin typeface="Century"/>
              <a:ea typeface="ＭＳ 明朝"/>
              <a:cs typeface="Times New Roman"/>
            </a:endParaRPr>
          </a:p>
          <a:p>
            <a:pPr marL="266700" algn="just">
              <a:lnSpc>
                <a:spcPts val="1800"/>
              </a:lnSpc>
              <a:spcAft>
                <a:spcPts val="0"/>
              </a:spcAft>
            </a:pPr>
            <a:r>
              <a:rPr lang="en-US" altLang="ja-JP" kern="100" dirty="0">
                <a:latin typeface="Century"/>
                <a:ea typeface="ＭＳ 明朝"/>
                <a:cs typeface="Times New Roman"/>
              </a:rPr>
              <a:t>To </a:t>
            </a:r>
            <a:r>
              <a:rPr lang="en-US" altLang="ja-JP" kern="100" dirty="0">
                <a:solidFill>
                  <a:schemeClr val="accent1"/>
                </a:solidFill>
                <a:latin typeface="Century"/>
                <a:ea typeface="ＭＳ 明朝"/>
                <a:cs typeface="Times New Roman"/>
              </a:rPr>
              <a:t>make a sequence </a:t>
            </a:r>
            <a:r>
              <a:rPr lang="en-US" altLang="ja-JP" kern="100" dirty="0">
                <a:latin typeface="Century"/>
                <a:ea typeface="ＭＳ 明朝"/>
                <a:cs typeface="Times New Roman"/>
              </a:rPr>
              <a:t>of numbers and to put numbers on a number line by judging the size and the order of the numbers.</a:t>
            </a:r>
            <a:endParaRPr lang="ja-JP" altLang="ja-JP" kern="100" dirty="0">
              <a:latin typeface="Century"/>
              <a:ea typeface="ＭＳ 明朝"/>
              <a:cs typeface="Times New Roman"/>
            </a:endParaRPr>
          </a:p>
          <a:p>
            <a:pPr marL="266700" algn="just">
              <a:lnSpc>
                <a:spcPts val="1800"/>
              </a:lnSpc>
              <a:spcAft>
                <a:spcPts val="0"/>
              </a:spcAft>
            </a:pPr>
            <a:r>
              <a:rPr lang="en-US" altLang="ja-JP" kern="100" dirty="0">
                <a:latin typeface="Century"/>
                <a:ea typeface="ＭＳ 明朝"/>
                <a:cs typeface="Times New Roman"/>
              </a:rPr>
              <a:t>To </a:t>
            </a:r>
            <a:r>
              <a:rPr lang="en-US" altLang="ja-JP" kern="100" dirty="0">
                <a:solidFill>
                  <a:schemeClr val="accent1"/>
                </a:solidFill>
                <a:latin typeface="Century"/>
                <a:ea typeface="ＭＳ 明朝"/>
                <a:cs typeface="Times New Roman"/>
              </a:rPr>
              <a:t>consider</a:t>
            </a:r>
            <a:r>
              <a:rPr lang="en-US" altLang="ja-JP" kern="100" dirty="0">
                <a:latin typeface="Century"/>
                <a:ea typeface="ＭＳ 明朝"/>
                <a:cs typeface="Times New Roman"/>
              </a:rPr>
              <a:t> a number </a:t>
            </a:r>
            <a:r>
              <a:rPr lang="en-US" altLang="ja-JP" kern="100" dirty="0">
                <a:solidFill>
                  <a:schemeClr val="accent1"/>
                </a:solidFill>
                <a:latin typeface="Century"/>
                <a:ea typeface="ＭＳ 明朝"/>
                <a:cs typeface="Times New Roman"/>
              </a:rPr>
              <a:t>in relation to </a:t>
            </a:r>
            <a:r>
              <a:rPr lang="en-US" altLang="ja-JP" kern="100" dirty="0">
                <a:latin typeface="Century"/>
                <a:ea typeface="ＭＳ 明朝"/>
                <a:cs typeface="Times New Roman"/>
              </a:rPr>
              <a:t>other numbers by regarding it as a sum or difference of other numbers.</a:t>
            </a:r>
            <a:endParaRPr lang="ja-JP" altLang="ja-JP" kern="100" dirty="0">
              <a:latin typeface="Century"/>
              <a:ea typeface="ＭＳ 明朝"/>
              <a:cs typeface="Times New Roman"/>
            </a:endParaRPr>
          </a:p>
          <a:p>
            <a:pPr marL="266700" algn="just">
              <a:lnSpc>
                <a:spcPts val="1800"/>
              </a:lnSpc>
              <a:spcAft>
                <a:spcPts val="0"/>
              </a:spcAft>
            </a:pPr>
            <a:r>
              <a:rPr lang="en-US" altLang="ja-JP" kern="100" dirty="0">
                <a:latin typeface="Century"/>
                <a:ea typeface="ＭＳ 明朝"/>
                <a:cs typeface="Times New Roman"/>
              </a:rPr>
              <a:t>To </a:t>
            </a:r>
            <a:r>
              <a:rPr lang="en-US" altLang="ja-JP" kern="100" dirty="0">
                <a:solidFill>
                  <a:schemeClr val="accent1"/>
                </a:solidFill>
                <a:latin typeface="Century"/>
                <a:ea typeface="ＭＳ 明朝"/>
                <a:cs typeface="Times New Roman"/>
              </a:rPr>
              <a:t>understand </a:t>
            </a:r>
            <a:r>
              <a:rPr lang="en-US" altLang="ja-JP" kern="100" dirty="0">
                <a:latin typeface="Century"/>
                <a:ea typeface="ＭＳ 明朝"/>
                <a:cs typeface="Times New Roman"/>
              </a:rPr>
              <a:t>the representations of </a:t>
            </a:r>
            <a:r>
              <a:rPr lang="en-US" altLang="ja-JP" kern="100" dirty="0">
                <a:solidFill>
                  <a:srgbClr val="FF0000"/>
                </a:solidFill>
                <a:latin typeface="Century"/>
                <a:ea typeface="ＭＳ 明朝"/>
                <a:cs typeface="Times New Roman"/>
              </a:rPr>
              <a:t>two-digit numbers</a:t>
            </a:r>
            <a:r>
              <a:rPr lang="en-US" altLang="ja-JP" kern="100" dirty="0">
                <a:latin typeface="Century"/>
                <a:ea typeface="ＭＳ 明朝"/>
                <a:cs typeface="Times New Roman"/>
              </a:rPr>
              <a:t>. </a:t>
            </a:r>
            <a:endParaRPr lang="ja-JP" altLang="ja-JP" kern="100" dirty="0">
              <a:latin typeface="Century"/>
              <a:ea typeface="ＭＳ 明朝"/>
              <a:cs typeface="Times New Roman"/>
            </a:endParaRPr>
          </a:p>
          <a:p>
            <a:pPr marL="266700" algn="just">
              <a:lnSpc>
                <a:spcPts val="1800"/>
              </a:lnSpc>
              <a:spcAft>
                <a:spcPts val="0"/>
              </a:spcAft>
            </a:pPr>
            <a:r>
              <a:rPr lang="en-US" altLang="ja-JP" kern="100" dirty="0">
                <a:latin typeface="Century"/>
                <a:ea typeface="ＭＳ 明朝"/>
                <a:cs typeface="Times New Roman"/>
              </a:rPr>
              <a:t>To get to know the representations of </a:t>
            </a:r>
            <a:r>
              <a:rPr lang="en-US" altLang="ja-JP" kern="100" dirty="0">
                <a:solidFill>
                  <a:srgbClr val="FF0000"/>
                </a:solidFill>
                <a:latin typeface="Century"/>
                <a:ea typeface="ＭＳ 明朝"/>
                <a:cs typeface="Times New Roman"/>
              </a:rPr>
              <a:t>three-digit numbers</a:t>
            </a:r>
            <a:r>
              <a:rPr lang="en-US" altLang="ja-JP" kern="100" dirty="0">
                <a:latin typeface="Century"/>
                <a:ea typeface="ＭＳ 明朝"/>
                <a:cs typeface="Times New Roman"/>
              </a:rPr>
              <a:t> in simple cases.</a:t>
            </a:r>
            <a:endParaRPr lang="ja-JP" altLang="ja-JP" kern="100" dirty="0">
              <a:latin typeface="Century"/>
              <a:ea typeface="ＭＳ 明朝"/>
              <a:cs typeface="Times New Roman"/>
            </a:endParaRPr>
          </a:p>
          <a:p>
            <a:pPr marL="266700" algn="just">
              <a:lnSpc>
                <a:spcPts val="1800"/>
              </a:lnSpc>
              <a:spcAft>
                <a:spcPts val="0"/>
              </a:spcAft>
            </a:pPr>
            <a:r>
              <a:rPr lang="en-US" altLang="ja-JP" kern="100" dirty="0">
                <a:latin typeface="Century"/>
                <a:ea typeface="ＭＳ 明朝"/>
                <a:cs typeface="Times New Roman"/>
              </a:rPr>
              <a:t>To </a:t>
            </a:r>
            <a:r>
              <a:rPr lang="en-US" altLang="ja-JP" kern="100" dirty="0">
                <a:solidFill>
                  <a:schemeClr val="accent1"/>
                </a:solidFill>
                <a:latin typeface="Century"/>
                <a:ea typeface="ＭＳ 明朝"/>
                <a:cs typeface="Times New Roman"/>
              </a:rPr>
              <a:t>consider</a:t>
            </a:r>
            <a:r>
              <a:rPr lang="en-US" altLang="ja-JP" kern="100" dirty="0">
                <a:latin typeface="Century"/>
                <a:ea typeface="ＭＳ 明朝"/>
                <a:cs typeface="Times New Roman"/>
              </a:rPr>
              <a:t> numbers using ten as a unit.</a:t>
            </a:r>
            <a:endParaRPr lang="ja-JP" altLang="ja-JP" kern="100" dirty="0">
              <a:latin typeface="Century"/>
              <a:ea typeface="ＭＳ 明朝"/>
              <a:cs typeface="Times New Roman"/>
            </a:endParaRPr>
          </a:p>
          <a:p>
            <a:pPr algn="just">
              <a:lnSpc>
                <a:spcPts val="1800"/>
              </a:lnSpc>
              <a:spcAft>
                <a:spcPts val="0"/>
              </a:spcAft>
            </a:pPr>
            <a:r>
              <a:rPr lang="en-US" altLang="ja-JP" kern="100" dirty="0">
                <a:latin typeface="Century"/>
                <a:ea typeface="ＭＳ 明朝"/>
                <a:cs typeface="Times New Roman"/>
              </a:rPr>
              <a:t> </a:t>
            </a:r>
            <a:endParaRPr lang="ja-JP" altLang="ja-JP" kern="100" dirty="0">
              <a:latin typeface="Century"/>
              <a:ea typeface="ＭＳ 明朝"/>
              <a:cs typeface="Times New Roman"/>
            </a:endParaRPr>
          </a:p>
          <a:p>
            <a:pPr algn="just">
              <a:lnSpc>
                <a:spcPts val="1800"/>
              </a:lnSpc>
              <a:spcAft>
                <a:spcPts val="0"/>
              </a:spcAft>
            </a:pPr>
            <a:r>
              <a:rPr lang="en-US" altLang="ja-JP" kern="100" dirty="0">
                <a:latin typeface="Century"/>
                <a:ea typeface="ＭＳ 明朝"/>
                <a:cs typeface="Times New Roman"/>
              </a:rPr>
              <a:t>G2 using </a:t>
            </a:r>
            <a:r>
              <a:rPr lang="en-US" altLang="ja-JP" kern="100" dirty="0">
                <a:solidFill>
                  <a:srgbClr val="FF0000"/>
                </a:solidFill>
                <a:latin typeface="Century"/>
                <a:ea typeface="ＭＳ 明朝"/>
                <a:cs typeface="Times New Roman"/>
              </a:rPr>
              <a:t>concrete objects</a:t>
            </a:r>
            <a:r>
              <a:rPr lang="en-US" altLang="ja-JP" kern="100" dirty="0">
                <a:latin typeface="Century"/>
                <a:ea typeface="ＭＳ 明朝"/>
                <a:cs typeface="Times New Roman"/>
              </a:rPr>
              <a:t> enrich their number sense. deepen their understanding of the meaning and the representations of </a:t>
            </a:r>
            <a:r>
              <a:rPr lang="en-US" altLang="ja-JP" kern="100" dirty="0">
                <a:solidFill>
                  <a:srgbClr val="FF0000"/>
                </a:solidFill>
                <a:latin typeface="Century"/>
                <a:ea typeface="ＭＳ 明朝"/>
                <a:cs typeface="Times New Roman"/>
              </a:rPr>
              <a:t>numbers</a:t>
            </a:r>
            <a:r>
              <a:rPr lang="en-US" altLang="ja-JP" kern="100" dirty="0">
                <a:latin typeface="Century"/>
                <a:ea typeface="ＭＳ 明朝"/>
                <a:cs typeface="Times New Roman"/>
              </a:rPr>
              <a:t>, </a:t>
            </a:r>
            <a:endParaRPr lang="ja-JP" altLang="ja-JP" kern="100" dirty="0">
              <a:latin typeface="Century"/>
              <a:ea typeface="ＭＳ 明朝"/>
              <a:cs typeface="Times New Roman"/>
            </a:endParaRPr>
          </a:p>
          <a:p>
            <a:pPr marL="133350" algn="just">
              <a:lnSpc>
                <a:spcPts val="1800"/>
              </a:lnSpc>
              <a:spcAft>
                <a:spcPts val="0"/>
              </a:spcAft>
            </a:pPr>
            <a:r>
              <a:rPr lang="en-US" altLang="ja-JP" kern="100" dirty="0">
                <a:latin typeface="Century"/>
                <a:ea typeface="ＭＳ 明朝"/>
                <a:cs typeface="Times New Roman"/>
              </a:rPr>
              <a:t>To help pupils understand the meaning and the representations of numbers, and extend their ability to use numbers.</a:t>
            </a:r>
            <a:endParaRPr lang="ja-JP" altLang="ja-JP" kern="100" dirty="0">
              <a:latin typeface="Century"/>
              <a:ea typeface="ＭＳ 明朝"/>
              <a:cs typeface="Times New Roman"/>
            </a:endParaRPr>
          </a:p>
          <a:p>
            <a:pPr marL="266700" algn="just">
              <a:lnSpc>
                <a:spcPts val="1800"/>
              </a:lnSpc>
              <a:spcAft>
                <a:spcPts val="0"/>
              </a:spcAft>
            </a:pPr>
            <a:r>
              <a:rPr lang="en-US" altLang="ja-JP" kern="100" dirty="0">
                <a:latin typeface="Century"/>
                <a:ea typeface="ＭＳ 明朝"/>
                <a:cs typeface="Times New Roman"/>
              </a:rPr>
              <a:t>To </a:t>
            </a:r>
            <a:r>
              <a:rPr lang="en-US" altLang="ja-JP" kern="100" dirty="0">
                <a:solidFill>
                  <a:schemeClr val="accent1"/>
                </a:solidFill>
                <a:latin typeface="Century"/>
                <a:ea typeface="ＭＳ 明朝"/>
                <a:cs typeface="Times New Roman"/>
              </a:rPr>
              <a:t>count</a:t>
            </a:r>
            <a:r>
              <a:rPr lang="en-US" altLang="ja-JP" kern="100" dirty="0">
                <a:latin typeface="Century"/>
                <a:ea typeface="ＭＳ 明朝"/>
                <a:cs typeface="Times New Roman"/>
              </a:rPr>
              <a:t> objects by </a:t>
            </a:r>
            <a:r>
              <a:rPr lang="en-US" altLang="ja-JP" kern="100" dirty="0">
                <a:solidFill>
                  <a:schemeClr val="accent1"/>
                </a:solidFill>
                <a:latin typeface="Century"/>
                <a:ea typeface="ＭＳ 明朝"/>
                <a:cs typeface="Times New Roman"/>
              </a:rPr>
              <a:t>arrang</a:t>
            </a:r>
            <a:r>
              <a:rPr lang="en-US" altLang="ja-JP" kern="100" dirty="0">
                <a:latin typeface="Century"/>
                <a:ea typeface="ＭＳ 明朝"/>
                <a:cs typeface="Times New Roman"/>
              </a:rPr>
              <a:t>ing them into groups of the same size, or by classifying them.</a:t>
            </a:r>
            <a:endParaRPr lang="ja-JP" altLang="ja-JP" kern="100" dirty="0">
              <a:latin typeface="Century"/>
              <a:ea typeface="ＭＳ 明朝"/>
              <a:cs typeface="Times New Roman"/>
            </a:endParaRPr>
          </a:p>
          <a:p>
            <a:pPr marL="266700" algn="just">
              <a:lnSpc>
                <a:spcPts val="1800"/>
              </a:lnSpc>
              <a:spcAft>
                <a:spcPts val="0"/>
              </a:spcAft>
            </a:pPr>
            <a:r>
              <a:rPr lang="en-US" altLang="ja-JP" kern="100" dirty="0">
                <a:latin typeface="Century"/>
                <a:ea typeface="ＭＳ 明朝"/>
                <a:cs typeface="Times New Roman"/>
              </a:rPr>
              <a:t>Up to </a:t>
            </a:r>
            <a:r>
              <a:rPr lang="en-US" altLang="ja-JP" kern="100" dirty="0">
                <a:solidFill>
                  <a:srgbClr val="FF0000"/>
                </a:solidFill>
                <a:latin typeface="Century"/>
                <a:ea typeface="ＭＳ 明朝"/>
                <a:cs typeface="Times New Roman"/>
              </a:rPr>
              <a:t>four-digit numbers</a:t>
            </a:r>
            <a:r>
              <a:rPr lang="en-US" altLang="ja-JP" kern="100" dirty="0">
                <a:latin typeface="Century"/>
                <a:ea typeface="ＭＳ 明朝"/>
                <a:cs typeface="Times New Roman"/>
              </a:rPr>
              <a:t>, to </a:t>
            </a:r>
            <a:r>
              <a:rPr lang="en-US" altLang="ja-JP" kern="100" dirty="0">
                <a:solidFill>
                  <a:schemeClr val="accent1"/>
                </a:solidFill>
                <a:latin typeface="Century"/>
                <a:ea typeface="ＭＳ 明朝"/>
                <a:cs typeface="Times New Roman"/>
              </a:rPr>
              <a:t>understand</a:t>
            </a:r>
            <a:r>
              <a:rPr lang="en-US" altLang="ja-JP" kern="100" dirty="0">
                <a:latin typeface="Century"/>
                <a:ea typeface="ＭＳ 明朝"/>
                <a:cs typeface="Times New Roman"/>
              </a:rPr>
              <a:t> the </a:t>
            </a:r>
            <a:r>
              <a:rPr lang="en-US" altLang="ja-JP" kern="100" dirty="0">
                <a:solidFill>
                  <a:schemeClr val="accent1"/>
                </a:solidFill>
                <a:latin typeface="Century"/>
                <a:ea typeface="ＭＳ 明朝"/>
                <a:cs typeface="Times New Roman"/>
              </a:rPr>
              <a:t>represent</a:t>
            </a:r>
            <a:r>
              <a:rPr lang="en-US" altLang="ja-JP" kern="100" dirty="0">
                <a:latin typeface="Century"/>
                <a:ea typeface="ＭＳ 明朝"/>
                <a:cs typeface="Times New Roman"/>
              </a:rPr>
              <a:t>ations of numbers, </a:t>
            </a:r>
            <a:r>
              <a:rPr lang="en-US" altLang="ja-JP" kern="100" dirty="0">
                <a:solidFill>
                  <a:schemeClr val="accent1"/>
                </a:solidFill>
                <a:latin typeface="Century"/>
                <a:ea typeface="ＭＳ 明朝"/>
                <a:cs typeface="Times New Roman"/>
              </a:rPr>
              <a:t>understand </a:t>
            </a:r>
            <a:r>
              <a:rPr lang="en-US" altLang="ja-JP" kern="100" dirty="0">
                <a:latin typeface="Century"/>
                <a:ea typeface="ＭＳ 明朝"/>
                <a:cs typeface="Times New Roman"/>
              </a:rPr>
              <a:t>size and order of numbers by the decimal positional numeration system.</a:t>
            </a:r>
            <a:endParaRPr lang="ja-JP" altLang="ja-JP" kern="100" dirty="0">
              <a:latin typeface="Century"/>
              <a:ea typeface="ＭＳ 明朝"/>
              <a:cs typeface="Times New Roman"/>
            </a:endParaRPr>
          </a:p>
          <a:p>
            <a:pPr marL="266700" algn="just">
              <a:lnSpc>
                <a:spcPts val="1800"/>
              </a:lnSpc>
              <a:spcAft>
                <a:spcPts val="0"/>
              </a:spcAft>
            </a:pPr>
            <a:r>
              <a:rPr lang="en-US" altLang="ja-JP" kern="100" dirty="0">
                <a:latin typeface="Century"/>
                <a:ea typeface="ＭＳ 明朝"/>
                <a:cs typeface="Times New Roman"/>
              </a:rPr>
              <a:t>To </a:t>
            </a:r>
            <a:r>
              <a:rPr lang="en-US" altLang="ja-JP" kern="100" dirty="0">
                <a:solidFill>
                  <a:schemeClr val="accent1"/>
                </a:solidFill>
                <a:latin typeface="Century"/>
                <a:ea typeface="ＭＳ 明朝"/>
                <a:cs typeface="Times New Roman"/>
              </a:rPr>
              <a:t>understand</a:t>
            </a:r>
            <a:r>
              <a:rPr lang="en-US" altLang="ja-JP" kern="100" dirty="0">
                <a:latin typeface="Century"/>
                <a:ea typeface="ＭＳ 明朝"/>
                <a:cs typeface="Times New Roman"/>
              </a:rPr>
              <a:t> relative size of numbers by regarding 10 or 100 as a unit.</a:t>
            </a:r>
            <a:endParaRPr lang="ja-JP" altLang="ja-JP" kern="100" dirty="0">
              <a:latin typeface="Century"/>
              <a:ea typeface="ＭＳ 明朝"/>
              <a:cs typeface="Times New Roman"/>
            </a:endParaRPr>
          </a:p>
          <a:p>
            <a:pPr marL="266700" algn="just">
              <a:lnSpc>
                <a:spcPts val="1800"/>
              </a:lnSpc>
              <a:spcAft>
                <a:spcPts val="0"/>
              </a:spcAft>
            </a:pPr>
            <a:r>
              <a:rPr lang="en-US" altLang="ja-JP" kern="100" dirty="0">
                <a:latin typeface="Century"/>
                <a:ea typeface="ＭＳ 明朝"/>
                <a:cs typeface="Times New Roman"/>
              </a:rPr>
              <a:t>To </a:t>
            </a:r>
            <a:r>
              <a:rPr lang="en-US" altLang="ja-JP" kern="100" dirty="0">
                <a:solidFill>
                  <a:schemeClr val="accent1"/>
                </a:solidFill>
                <a:latin typeface="Century"/>
                <a:ea typeface="ＭＳ 明朝"/>
                <a:cs typeface="Times New Roman"/>
              </a:rPr>
              <a:t>consider</a:t>
            </a:r>
            <a:r>
              <a:rPr lang="en-US" altLang="ja-JP" kern="100" dirty="0">
                <a:latin typeface="Century"/>
                <a:ea typeface="ＭＳ 明朝"/>
                <a:cs typeface="Times New Roman"/>
              </a:rPr>
              <a:t> a number </a:t>
            </a:r>
            <a:r>
              <a:rPr lang="en-US" altLang="ja-JP" kern="100" dirty="0">
                <a:solidFill>
                  <a:schemeClr val="accent1"/>
                </a:solidFill>
                <a:latin typeface="Century"/>
                <a:ea typeface="ＭＳ 明朝"/>
                <a:cs typeface="Times New Roman"/>
              </a:rPr>
              <a:t>in relation to </a:t>
            </a:r>
            <a:r>
              <a:rPr lang="en-US" altLang="ja-JP" kern="100" dirty="0">
                <a:latin typeface="Century"/>
                <a:ea typeface="ＭＳ 明朝"/>
                <a:cs typeface="Times New Roman"/>
              </a:rPr>
              <a:t>other numbers by regarding it as a product of other numbers.</a:t>
            </a:r>
            <a:endParaRPr lang="ja-JP" altLang="ja-JP" kern="100" dirty="0">
              <a:latin typeface="Century"/>
              <a:ea typeface="ＭＳ 明朝"/>
              <a:cs typeface="Times New Roman"/>
            </a:endParaRPr>
          </a:p>
          <a:p>
            <a:pPr marL="266700" algn="just">
              <a:lnSpc>
                <a:spcPts val="1800"/>
              </a:lnSpc>
              <a:spcAft>
                <a:spcPts val="0"/>
              </a:spcAft>
            </a:pPr>
            <a:r>
              <a:rPr lang="en-US" altLang="ja-JP" kern="100" dirty="0">
                <a:latin typeface="Century"/>
                <a:ea typeface="ＭＳ 明朝"/>
                <a:cs typeface="Times New Roman"/>
              </a:rPr>
              <a:t>To get to know </a:t>
            </a:r>
            <a:r>
              <a:rPr lang="en-US" altLang="ja-JP" kern="100" dirty="0">
                <a:solidFill>
                  <a:srgbClr val="FF0000"/>
                </a:solidFill>
                <a:latin typeface="Century"/>
                <a:ea typeface="ＭＳ 明朝"/>
                <a:cs typeface="Times New Roman"/>
              </a:rPr>
              <a:t>simple fractions</a:t>
            </a:r>
            <a:r>
              <a:rPr lang="en-US" altLang="ja-JP" kern="100" dirty="0">
                <a:latin typeface="Century"/>
                <a:ea typeface="ＭＳ 明朝"/>
                <a:cs typeface="Times New Roman"/>
              </a:rPr>
              <a:t> such as 1/2 and 1/4.</a:t>
            </a:r>
            <a:endParaRPr lang="ja-JP" altLang="ja-JP" kern="100" dirty="0">
              <a:effectLst/>
              <a:latin typeface="Century"/>
              <a:ea typeface="ＭＳ 明朝"/>
              <a:cs typeface="Times New Roman"/>
            </a:endParaRPr>
          </a:p>
        </p:txBody>
      </p:sp>
    </p:spTree>
    <p:extLst>
      <p:ext uri="{BB962C8B-B14F-4D97-AF65-F5344CB8AC3E}">
        <p14:creationId xmlns:p14="http://schemas.microsoft.com/office/powerpoint/2010/main" val="24137340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971281123"/>
              </p:ext>
            </p:extLst>
          </p:nvPr>
        </p:nvGraphicFramePr>
        <p:xfrm>
          <a:off x="179512" y="692696"/>
          <a:ext cx="8856984" cy="6032500"/>
        </p:xfrm>
        <a:graphic>
          <a:graphicData uri="http://schemas.openxmlformats.org/drawingml/2006/table">
            <a:tbl>
              <a:tblPr firstRow="1" firstCol="1" bandRow="1">
                <a:tableStyleId>{5C22544A-7EE6-4342-B048-85BDC9FD1C3A}</a:tableStyleId>
              </a:tblPr>
              <a:tblGrid>
                <a:gridCol w="1440160"/>
                <a:gridCol w="1584176"/>
                <a:gridCol w="2448272"/>
                <a:gridCol w="1656184"/>
                <a:gridCol w="1728192"/>
              </a:tblGrid>
              <a:tr h="315765">
                <a:tc>
                  <a:txBody>
                    <a:bodyPr/>
                    <a:lstStyle/>
                    <a:p>
                      <a:pPr algn="just">
                        <a:lnSpc>
                          <a:spcPts val="2500"/>
                        </a:lnSpc>
                        <a:spcAft>
                          <a:spcPts val="0"/>
                        </a:spcAft>
                      </a:pPr>
                      <a:r>
                        <a:rPr lang="en-US" sz="2400" kern="100" dirty="0">
                          <a:effectLst/>
                        </a:rPr>
                        <a:t> </a:t>
                      </a:r>
                      <a:endParaRPr lang="ja-JP" sz="2400" kern="100" dirty="0">
                        <a:effectLst/>
                        <a:latin typeface="Century"/>
                        <a:ea typeface="ＭＳ 明朝"/>
                        <a:cs typeface="Times New Roman"/>
                      </a:endParaRPr>
                    </a:p>
                  </a:txBody>
                  <a:tcPr marL="67664" marR="67664" marT="0" marB="0"/>
                </a:tc>
                <a:tc>
                  <a:txBody>
                    <a:bodyPr/>
                    <a:lstStyle/>
                    <a:p>
                      <a:pPr algn="just">
                        <a:lnSpc>
                          <a:spcPts val="2500"/>
                        </a:lnSpc>
                        <a:spcAft>
                          <a:spcPts val="0"/>
                        </a:spcAft>
                      </a:pPr>
                      <a:r>
                        <a:rPr lang="en-US" sz="2400" kern="100" dirty="0">
                          <a:effectLst/>
                        </a:rPr>
                        <a:t>Concrete </a:t>
                      </a:r>
                      <a:r>
                        <a:rPr lang="en-US" sz="2400" kern="100" dirty="0" smtClean="0">
                          <a:effectLst/>
                        </a:rPr>
                        <a:t>objects (1)</a:t>
                      </a:r>
                      <a:endParaRPr lang="ja-JP" sz="2400" kern="100" dirty="0">
                        <a:effectLst/>
                        <a:latin typeface="Century"/>
                        <a:ea typeface="ＭＳ 明朝"/>
                        <a:cs typeface="Times New Roman"/>
                      </a:endParaRPr>
                    </a:p>
                  </a:txBody>
                  <a:tcPr marL="67664" marR="67664" marT="0" marB="0"/>
                </a:tc>
                <a:tc>
                  <a:txBody>
                    <a:bodyPr/>
                    <a:lstStyle/>
                    <a:p>
                      <a:pPr algn="just">
                        <a:lnSpc>
                          <a:spcPts val="2500"/>
                        </a:lnSpc>
                        <a:spcAft>
                          <a:spcPts val="0"/>
                        </a:spcAft>
                      </a:pPr>
                      <a:r>
                        <a:rPr lang="en-US" sz="2400" kern="100" dirty="0">
                          <a:effectLst/>
                        </a:rPr>
                        <a:t>Up to four </a:t>
                      </a:r>
                      <a:r>
                        <a:rPr lang="en-US" sz="2400" kern="100" dirty="0" smtClean="0">
                          <a:effectLst/>
                        </a:rPr>
                        <a:t>digits (1,</a:t>
                      </a:r>
                      <a:r>
                        <a:rPr lang="en-US" sz="2400" kern="100" baseline="0" dirty="0" smtClean="0">
                          <a:effectLst/>
                        </a:rPr>
                        <a:t> 2)</a:t>
                      </a:r>
                      <a:endParaRPr lang="ja-JP" sz="2400" kern="100" dirty="0">
                        <a:effectLst/>
                        <a:latin typeface="Century"/>
                        <a:ea typeface="ＭＳ 明朝"/>
                        <a:cs typeface="Times New Roman"/>
                      </a:endParaRPr>
                    </a:p>
                  </a:txBody>
                  <a:tcPr marL="67664" marR="67664" marT="0" marB="0"/>
                </a:tc>
                <a:tc>
                  <a:txBody>
                    <a:bodyPr/>
                    <a:lstStyle/>
                    <a:p>
                      <a:pPr algn="just">
                        <a:lnSpc>
                          <a:spcPts val="2500"/>
                        </a:lnSpc>
                        <a:spcAft>
                          <a:spcPts val="0"/>
                        </a:spcAft>
                      </a:pPr>
                      <a:r>
                        <a:rPr lang="en-US" sz="2400" kern="100" dirty="0">
                          <a:effectLst/>
                        </a:rPr>
                        <a:t>Man digits, </a:t>
                      </a:r>
                      <a:r>
                        <a:rPr lang="en-US" sz="2400" kern="100" dirty="0" smtClean="0">
                          <a:effectLst/>
                        </a:rPr>
                        <a:t>integers (3)</a:t>
                      </a:r>
                      <a:endParaRPr lang="ja-JP" sz="2400" kern="100" dirty="0">
                        <a:effectLst/>
                        <a:latin typeface="Century"/>
                        <a:ea typeface="ＭＳ 明朝"/>
                        <a:cs typeface="Times New Roman"/>
                      </a:endParaRPr>
                    </a:p>
                  </a:txBody>
                  <a:tcPr marL="67664" marR="67664" marT="0" marB="0"/>
                </a:tc>
                <a:tc>
                  <a:txBody>
                    <a:bodyPr/>
                    <a:lstStyle/>
                    <a:p>
                      <a:pPr algn="just">
                        <a:lnSpc>
                          <a:spcPts val="2500"/>
                        </a:lnSpc>
                        <a:spcAft>
                          <a:spcPts val="0"/>
                        </a:spcAft>
                      </a:pPr>
                      <a:r>
                        <a:rPr lang="en-US" sz="2400" kern="100" dirty="0">
                          <a:effectLst/>
                        </a:rPr>
                        <a:t>Fractions, </a:t>
                      </a:r>
                      <a:r>
                        <a:rPr lang="en-US" sz="2400" kern="100" dirty="0" smtClean="0">
                          <a:effectLst/>
                        </a:rPr>
                        <a:t>decimals (4)</a:t>
                      </a:r>
                      <a:endParaRPr lang="ja-JP" sz="2400" kern="100" dirty="0">
                        <a:effectLst/>
                        <a:latin typeface="Century"/>
                        <a:ea typeface="ＭＳ 明朝"/>
                        <a:cs typeface="Times New Roman"/>
                      </a:endParaRPr>
                    </a:p>
                  </a:txBody>
                  <a:tcPr marL="67664" marR="67664" marT="0" marB="0"/>
                </a:tc>
              </a:tr>
              <a:tr h="526275">
                <a:tc>
                  <a:txBody>
                    <a:bodyPr/>
                    <a:lstStyle/>
                    <a:p>
                      <a:pPr algn="just">
                        <a:lnSpc>
                          <a:spcPts val="2500"/>
                        </a:lnSpc>
                        <a:spcAft>
                          <a:spcPts val="0"/>
                        </a:spcAft>
                      </a:pPr>
                      <a:r>
                        <a:rPr lang="en-US" sz="2400" kern="100" dirty="0" smtClean="0">
                          <a:effectLst/>
                        </a:rPr>
                        <a:t>Count</a:t>
                      </a:r>
                      <a:endParaRPr lang="ja-JP" sz="2400" kern="100" dirty="0">
                        <a:effectLst/>
                        <a:latin typeface="Century"/>
                        <a:ea typeface="ＭＳ 明朝"/>
                        <a:cs typeface="Times New Roman"/>
                      </a:endParaRPr>
                    </a:p>
                  </a:txBody>
                  <a:tcPr marL="67664" marR="67664" marT="0" marB="0"/>
                </a:tc>
                <a:tc>
                  <a:txBody>
                    <a:bodyPr/>
                    <a:lstStyle/>
                    <a:p>
                      <a:pPr algn="just">
                        <a:lnSpc>
                          <a:spcPts val="2500"/>
                        </a:lnSpc>
                        <a:spcAft>
                          <a:spcPts val="0"/>
                        </a:spcAft>
                      </a:pPr>
                      <a:r>
                        <a:rPr lang="en-US" sz="2400" kern="100" dirty="0" smtClean="0">
                          <a:effectLst/>
                        </a:rPr>
                        <a:t>1 to 1 correspondence</a:t>
                      </a:r>
                      <a:endParaRPr lang="ja-JP" sz="2400" kern="100" dirty="0">
                        <a:effectLst/>
                        <a:latin typeface="Century"/>
                        <a:ea typeface="ＭＳ 明朝"/>
                        <a:cs typeface="Times New Roman"/>
                      </a:endParaRPr>
                    </a:p>
                  </a:txBody>
                  <a:tcPr marL="67664" marR="67664" marT="0" marB="0"/>
                </a:tc>
                <a:tc>
                  <a:txBody>
                    <a:bodyPr/>
                    <a:lstStyle/>
                    <a:p>
                      <a:pPr algn="just">
                        <a:lnSpc>
                          <a:spcPts val="2500"/>
                        </a:lnSpc>
                        <a:spcAft>
                          <a:spcPts val="0"/>
                        </a:spcAft>
                      </a:pPr>
                      <a:endParaRPr lang="ja-JP" sz="2400" kern="100" dirty="0">
                        <a:effectLst/>
                        <a:latin typeface="Century"/>
                        <a:ea typeface="ＭＳ 明朝"/>
                        <a:cs typeface="Times New Roman"/>
                      </a:endParaRPr>
                    </a:p>
                  </a:txBody>
                  <a:tcPr marL="67664" marR="67664" marT="0" marB="0"/>
                </a:tc>
                <a:tc>
                  <a:txBody>
                    <a:bodyPr/>
                    <a:lstStyle/>
                    <a:p>
                      <a:pPr algn="just">
                        <a:lnSpc>
                          <a:spcPts val="2500"/>
                        </a:lnSpc>
                        <a:spcAft>
                          <a:spcPts val="0"/>
                        </a:spcAft>
                      </a:pPr>
                      <a:endParaRPr lang="ja-JP" sz="2400" kern="100" dirty="0">
                        <a:effectLst/>
                        <a:latin typeface="Century"/>
                        <a:ea typeface="ＭＳ 明朝"/>
                        <a:cs typeface="Times New Roman"/>
                      </a:endParaRPr>
                    </a:p>
                  </a:txBody>
                  <a:tcPr marL="67664" marR="67664" marT="0" marB="0"/>
                </a:tc>
                <a:tc>
                  <a:txBody>
                    <a:bodyPr/>
                    <a:lstStyle/>
                    <a:p>
                      <a:pPr algn="just">
                        <a:lnSpc>
                          <a:spcPts val="2500"/>
                        </a:lnSpc>
                        <a:spcAft>
                          <a:spcPts val="0"/>
                        </a:spcAft>
                      </a:pPr>
                      <a:r>
                        <a:rPr lang="en-US" sz="2400" kern="100">
                          <a:effectLst/>
                        </a:rPr>
                        <a:t> </a:t>
                      </a:r>
                      <a:endParaRPr lang="ja-JP" sz="2400" kern="100">
                        <a:effectLst/>
                        <a:latin typeface="Century"/>
                        <a:ea typeface="ＭＳ 明朝"/>
                        <a:cs typeface="Times New Roman"/>
                      </a:endParaRPr>
                    </a:p>
                  </a:txBody>
                  <a:tcPr marL="67664" marR="67664" marT="0" marB="0"/>
                </a:tc>
              </a:tr>
              <a:tr h="877125">
                <a:tc>
                  <a:txBody>
                    <a:bodyPr/>
                    <a:lstStyle/>
                    <a:p>
                      <a:pPr algn="just">
                        <a:lnSpc>
                          <a:spcPts val="2500"/>
                        </a:lnSpc>
                        <a:spcAft>
                          <a:spcPts val="0"/>
                        </a:spcAft>
                      </a:pPr>
                      <a:r>
                        <a:rPr lang="en-US" sz="2400" kern="100" dirty="0">
                          <a:effectLst/>
                        </a:rPr>
                        <a:t>Compare, </a:t>
                      </a:r>
                      <a:r>
                        <a:rPr lang="en-US" sz="2400" kern="100" dirty="0" smtClean="0">
                          <a:effectLst/>
                        </a:rPr>
                        <a:t>Make </a:t>
                      </a:r>
                      <a:r>
                        <a:rPr lang="en-US" sz="2400" kern="100" dirty="0">
                          <a:effectLst/>
                        </a:rPr>
                        <a:t>a </a:t>
                      </a:r>
                      <a:r>
                        <a:rPr lang="en-US" sz="2400" kern="100" dirty="0" smtClean="0">
                          <a:effectLst/>
                        </a:rPr>
                        <a:t>sequence</a:t>
                      </a:r>
                      <a:endParaRPr lang="ja-JP" sz="2400" kern="100" dirty="0">
                        <a:effectLst/>
                        <a:latin typeface="Century"/>
                        <a:ea typeface="ＭＳ 明朝"/>
                        <a:cs typeface="Times New Roman"/>
                      </a:endParaRPr>
                    </a:p>
                  </a:txBody>
                  <a:tcPr marL="67664" marR="67664" marT="0" marB="0"/>
                </a:tc>
                <a:tc>
                  <a:txBody>
                    <a:bodyPr/>
                    <a:lstStyle/>
                    <a:p>
                      <a:pPr algn="just">
                        <a:lnSpc>
                          <a:spcPts val="2500"/>
                        </a:lnSpc>
                        <a:spcAft>
                          <a:spcPts val="0"/>
                        </a:spcAft>
                      </a:pPr>
                      <a:r>
                        <a:rPr lang="en-US" sz="2400" kern="100" dirty="0">
                          <a:effectLst/>
                        </a:rPr>
                        <a:t>order </a:t>
                      </a:r>
                      <a:r>
                        <a:rPr lang="en-US" sz="2400" kern="100" dirty="0" smtClean="0">
                          <a:effectLst/>
                        </a:rPr>
                        <a:t>and</a:t>
                      </a:r>
                      <a:endParaRPr lang="ja-JP" sz="2400" kern="100" dirty="0">
                        <a:effectLst/>
                      </a:endParaRPr>
                    </a:p>
                    <a:p>
                      <a:pPr algn="just">
                        <a:lnSpc>
                          <a:spcPts val="2500"/>
                        </a:lnSpc>
                        <a:spcAft>
                          <a:spcPts val="0"/>
                        </a:spcAft>
                      </a:pPr>
                      <a:r>
                        <a:rPr lang="en-US" sz="2400" kern="100" dirty="0">
                          <a:effectLst/>
                        </a:rPr>
                        <a:t>sequence </a:t>
                      </a:r>
                      <a:r>
                        <a:rPr lang="en-US" sz="2400" kern="100" dirty="0" smtClean="0">
                          <a:effectLst/>
                        </a:rPr>
                        <a:t>of numbers</a:t>
                      </a:r>
                      <a:endParaRPr lang="ja-JP" sz="2400" kern="100" dirty="0">
                        <a:effectLst/>
                        <a:latin typeface="Century"/>
                        <a:ea typeface="ＭＳ 明朝"/>
                        <a:cs typeface="Times New Roman"/>
                      </a:endParaRPr>
                    </a:p>
                  </a:txBody>
                  <a:tcPr marL="67664" marR="67664" marT="0" marB="0"/>
                </a:tc>
                <a:tc>
                  <a:txBody>
                    <a:bodyPr/>
                    <a:lstStyle/>
                    <a:p>
                      <a:pPr algn="just">
                        <a:lnSpc>
                          <a:spcPts val="2500"/>
                        </a:lnSpc>
                        <a:spcAft>
                          <a:spcPts val="0"/>
                        </a:spcAft>
                      </a:pPr>
                      <a:r>
                        <a:rPr lang="en-US" sz="2400" kern="100" dirty="0" smtClean="0">
                          <a:effectLst/>
                        </a:rPr>
                        <a:t>Arrange </a:t>
                      </a:r>
                      <a:r>
                        <a:rPr lang="en-US" sz="2400" kern="100" dirty="0">
                          <a:effectLst/>
                        </a:rPr>
                        <a:t>them into </a:t>
                      </a:r>
                      <a:r>
                        <a:rPr lang="en-US" sz="2400" kern="100" dirty="0" smtClean="0">
                          <a:effectLst/>
                        </a:rPr>
                        <a:t>groups</a:t>
                      </a:r>
                      <a:endParaRPr lang="ja-JP" sz="2400" kern="100" dirty="0">
                        <a:effectLst/>
                        <a:latin typeface="Century"/>
                        <a:ea typeface="ＭＳ 明朝"/>
                        <a:cs typeface="Times New Roman"/>
                      </a:endParaRPr>
                    </a:p>
                  </a:txBody>
                  <a:tcPr marL="67664" marR="67664" marT="0" marB="0"/>
                </a:tc>
                <a:tc>
                  <a:txBody>
                    <a:bodyPr/>
                    <a:lstStyle/>
                    <a:p>
                      <a:pPr algn="just">
                        <a:lnSpc>
                          <a:spcPts val="2500"/>
                        </a:lnSpc>
                        <a:spcAft>
                          <a:spcPts val="0"/>
                        </a:spcAft>
                      </a:pPr>
                      <a:r>
                        <a:rPr lang="en-US" sz="2400" kern="100" dirty="0">
                          <a:effectLst/>
                        </a:rPr>
                        <a:t> </a:t>
                      </a:r>
                      <a:endParaRPr lang="ja-JP" sz="2400" kern="100" dirty="0">
                        <a:effectLst/>
                        <a:latin typeface="Century"/>
                        <a:ea typeface="ＭＳ 明朝"/>
                        <a:cs typeface="Times New Roman"/>
                      </a:endParaRPr>
                    </a:p>
                  </a:txBody>
                  <a:tcPr marL="67664" marR="67664" marT="0" marB="0"/>
                </a:tc>
                <a:tc>
                  <a:txBody>
                    <a:bodyPr/>
                    <a:lstStyle/>
                    <a:p>
                      <a:pPr algn="just">
                        <a:lnSpc>
                          <a:spcPts val="2500"/>
                        </a:lnSpc>
                        <a:spcAft>
                          <a:spcPts val="0"/>
                        </a:spcAft>
                      </a:pPr>
                      <a:r>
                        <a:rPr lang="en-US" sz="2400" kern="100" dirty="0">
                          <a:effectLst/>
                        </a:rPr>
                        <a:t> </a:t>
                      </a:r>
                      <a:endParaRPr lang="ja-JP" sz="2400" kern="100" dirty="0">
                        <a:effectLst/>
                        <a:latin typeface="Century"/>
                        <a:ea typeface="ＭＳ 明朝"/>
                        <a:cs typeface="Times New Roman"/>
                      </a:endParaRPr>
                    </a:p>
                  </a:txBody>
                  <a:tcPr marL="67664" marR="67664" marT="0" marB="0"/>
                </a:tc>
              </a:tr>
              <a:tr h="701700">
                <a:tc>
                  <a:txBody>
                    <a:bodyPr/>
                    <a:lstStyle/>
                    <a:p>
                      <a:pPr algn="just">
                        <a:lnSpc>
                          <a:spcPts val="2500"/>
                        </a:lnSpc>
                        <a:spcAft>
                          <a:spcPts val="0"/>
                        </a:spcAft>
                      </a:pPr>
                      <a:r>
                        <a:rPr lang="en-US" sz="2400" kern="100" dirty="0">
                          <a:effectLst/>
                        </a:rPr>
                        <a:t>Represent</a:t>
                      </a:r>
                      <a:endParaRPr lang="ja-JP" sz="2400" kern="100" dirty="0">
                        <a:effectLst/>
                        <a:latin typeface="Century"/>
                        <a:ea typeface="ＭＳ 明朝"/>
                        <a:cs typeface="Times New Roman"/>
                      </a:endParaRPr>
                    </a:p>
                  </a:txBody>
                  <a:tcPr marL="67664" marR="67664" marT="0" marB="0"/>
                </a:tc>
                <a:tc>
                  <a:txBody>
                    <a:bodyPr/>
                    <a:lstStyle/>
                    <a:p>
                      <a:pPr algn="just">
                        <a:lnSpc>
                          <a:spcPts val="2500"/>
                        </a:lnSpc>
                        <a:spcAft>
                          <a:spcPts val="0"/>
                        </a:spcAft>
                      </a:pPr>
                      <a:r>
                        <a:rPr lang="en-US" sz="2400" kern="100" dirty="0" smtClean="0">
                          <a:effectLst/>
                        </a:rPr>
                        <a:t>number </a:t>
                      </a:r>
                      <a:r>
                        <a:rPr lang="en-US" sz="2400" kern="100" dirty="0">
                          <a:effectLst/>
                        </a:rPr>
                        <a:t>and order of objects</a:t>
                      </a:r>
                      <a:endParaRPr lang="ja-JP" sz="2400" kern="100" dirty="0">
                        <a:effectLst/>
                        <a:latin typeface="Century"/>
                        <a:ea typeface="ＭＳ 明朝"/>
                        <a:cs typeface="Times New Roman"/>
                      </a:endParaRPr>
                    </a:p>
                  </a:txBody>
                  <a:tcPr marL="67664" marR="67664" marT="0" marB="0"/>
                </a:tc>
                <a:tc>
                  <a:txBody>
                    <a:bodyPr/>
                    <a:lstStyle/>
                    <a:p>
                      <a:pPr algn="just">
                        <a:lnSpc>
                          <a:spcPts val="2500"/>
                        </a:lnSpc>
                        <a:spcAft>
                          <a:spcPts val="0"/>
                        </a:spcAft>
                      </a:pPr>
                      <a:r>
                        <a:rPr lang="en-US" sz="2400" kern="100" dirty="0">
                          <a:effectLst/>
                        </a:rPr>
                        <a:t>Up to four-digit </a:t>
                      </a:r>
                      <a:r>
                        <a:rPr lang="en-US" sz="2400" kern="100" dirty="0" smtClean="0">
                          <a:effectLst/>
                        </a:rPr>
                        <a:t>numbers</a:t>
                      </a:r>
                      <a:endParaRPr lang="ja-JP" sz="2400" kern="100" dirty="0">
                        <a:effectLst/>
                        <a:latin typeface="Century"/>
                        <a:ea typeface="ＭＳ 明朝"/>
                        <a:cs typeface="Times New Roman"/>
                      </a:endParaRPr>
                    </a:p>
                  </a:txBody>
                  <a:tcPr marL="67664" marR="67664" marT="0" marB="0"/>
                </a:tc>
                <a:tc>
                  <a:txBody>
                    <a:bodyPr/>
                    <a:lstStyle/>
                    <a:p>
                      <a:pPr algn="just">
                        <a:lnSpc>
                          <a:spcPts val="2500"/>
                        </a:lnSpc>
                        <a:spcAft>
                          <a:spcPts val="0"/>
                        </a:spcAft>
                      </a:pPr>
                      <a:r>
                        <a:rPr lang="en-US" sz="2400" kern="100" dirty="0" smtClean="0">
                          <a:effectLst/>
                        </a:rPr>
                        <a:t>ten-thousands</a:t>
                      </a:r>
                      <a:endParaRPr lang="ja-JP" sz="2400" kern="100" dirty="0">
                        <a:effectLst/>
                        <a:latin typeface="Century"/>
                        <a:ea typeface="ＭＳ 明朝"/>
                        <a:cs typeface="Times New Roman"/>
                      </a:endParaRPr>
                    </a:p>
                  </a:txBody>
                  <a:tcPr marL="67664" marR="67664" marT="0" marB="0"/>
                </a:tc>
                <a:tc>
                  <a:txBody>
                    <a:bodyPr/>
                    <a:lstStyle/>
                    <a:p>
                      <a:pPr marL="0" marR="0" indent="0" algn="just" defTabSz="914400" rtl="0" eaLnBrk="1" fontAlgn="auto" latinLnBrk="0" hangingPunct="1">
                        <a:lnSpc>
                          <a:spcPts val="2500"/>
                        </a:lnSpc>
                        <a:spcBef>
                          <a:spcPts val="0"/>
                        </a:spcBef>
                        <a:spcAft>
                          <a:spcPts val="0"/>
                        </a:spcAft>
                        <a:buClrTx/>
                        <a:buSzTx/>
                        <a:buFontTx/>
                        <a:buNone/>
                        <a:tabLst/>
                        <a:defRPr/>
                      </a:pPr>
                      <a:r>
                        <a:rPr lang="en-US" altLang="ja-JP" sz="2400" kern="100" dirty="0" smtClean="0">
                          <a:effectLst/>
                        </a:rPr>
                        <a:t>hundred million and trillion</a:t>
                      </a:r>
                      <a:endParaRPr lang="ja-JP" sz="2400" kern="100" dirty="0">
                        <a:effectLst/>
                        <a:latin typeface="Century"/>
                        <a:ea typeface="ＭＳ 明朝"/>
                        <a:cs typeface="Times New Roman"/>
                      </a:endParaRPr>
                    </a:p>
                  </a:txBody>
                  <a:tcPr marL="67664" marR="67664" marT="0" marB="0"/>
                </a:tc>
              </a:tr>
              <a:tr h="701700">
                <a:tc>
                  <a:txBody>
                    <a:bodyPr/>
                    <a:lstStyle/>
                    <a:p>
                      <a:pPr algn="just">
                        <a:lnSpc>
                          <a:spcPts val="2500"/>
                        </a:lnSpc>
                        <a:spcAft>
                          <a:spcPts val="0"/>
                        </a:spcAft>
                      </a:pPr>
                      <a:r>
                        <a:rPr lang="en-US" sz="2400" kern="100" dirty="0">
                          <a:effectLst/>
                        </a:rPr>
                        <a:t>Consider in relation </a:t>
                      </a:r>
                      <a:r>
                        <a:rPr lang="en-US" sz="2400" kern="100" dirty="0" smtClean="0">
                          <a:effectLst/>
                        </a:rPr>
                        <a:t>to</a:t>
                      </a:r>
                      <a:endParaRPr lang="ja-JP" sz="2400" kern="100" dirty="0">
                        <a:effectLst/>
                        <a:latin typeface="Century"/>
                        <a:ea typeface="ＭＳ 明朝"/>
                        <a:cs typeface="Times New Roman"/>
                      </a:endParaRPr>
                    </a:p>
                  </a:txBody>
                  <a:tcPr marL="67664" marR="67664" marT="0" marB="0"/>
                </a:tc>
                <a:tc>
                  <a:txBody>
                    <a:bodyPr/>
                    <a:lstStyle/>
                    <a:p>
                      <a:pPr algn="just">
                        <a:lnSpc>
                          <a:spcPts val="2500"/>
                        </a:lnSpc>
                        <a:spcAft>
                          <a:spcPts val="0"/>
                        </a:spcAft>
                      </a:pPr>
                      <a:r>
                        <a:rPr lang="en-US" sz="2400" kern="100" dirty="0">
                          <a:effectLst/>
                        </a:rPr>
                        <a:t> </a:t>
                      </a:r>
                      <a:endParaRPr lang="ja-JP" sz="2400" kern="100" dirty="0">
                        <a:effectLst/>
                        <a:latin typeface="Century"/>
                        <a:ea typeface="ＭＳ 明朝"/>
                        <a:cs typeface="Times New Roman"/>
                      </a:endParaRPr>
                    </a:p>
                  </a:txBody>
                  <a:tcPr marL="67664" marR="67664" marT="0" marB="0"/>
                </a:tc>
                <a:tc>
                  <a:txBody>
                    <a:bodyPr/>
                    <a:lstStyle/>
                    <a:p>
                      <a:pPr algn="just">
                        <a:lnSpc>
                          <a:spcPts val="2500"/>
                        </a:lnSpc>
                        <a:spcAft>
                          <a:spcPts val="0"/>
                        </a:spcAft>
                      </a:pPr>
                      <a:r>
                        <a:rPr lang="en-US" sz="2400" kern="100" dirty="0">
                          <a:effectLst/>
                        </a:rPr>
                        <a:t>relative size </a:t>
                      </a:r>
                      <a:r>
                        <a:rPr lang="en-US" sz="2400" kern="100" dirty="0" smtClean="0">
                          <a:effectLst/>
                        </a:rPr>
                        <a:t>by 10 </a:t>
                      </a:r>
                      <a:r>
                        <a:rPr lang="en-US" sz="2400" kern="100" dirty="0">
                          <a:effectLst/>
                        </a:rPr>
                        <a:t>or 100 as a unit</a:t>
                      </a:r>
                      <a:endParaRPr lang="ja-JP" sz="2400" kern="100" dirty="0">
                        <a:effectLst/>
                        <a:latin typeface="Century"/>
                        <a:ea typeface="ＭＳ 明朝"/>
                        <a:cs typeface="Times New Roman"/>
                      </a:endParaRPr>
                    </a:p>
                  </a:txBody>
                  <a:tcPr marL="67664" marR="67664" marT="0" marB="0"/>
                </a:tc>
                <a:tc>
                  <a:txBody>
                    <a:bodyPr/>
                    <a:lstStyle/>
                    <a:p>
                      <a:pPr algn="just">
                        <a:lnSpc>
                          <a:spcPts val="2500"/>
                        </a:lnSpc>
                        <a:spcAft>
                          <a:spcPts val="0"/>
                        </a:spcAft>
                      </a:pPr>
                      <a:r>
                        <a:rPr lang="en-US" sz="2400" kern="100" dirty="0">
                          <a:effectLst/>
                        </a:rPr>
                        <a:t>10 or 100 times </a:t>
                      </a:r>
                      <a:r>
                        <a:rPr lang="en-US" sz="2400" kern="100" dirty="0" smtClean="0">
                          <a:effectLst/>
                        </a:rPr>
                        <a:t>or </a:t>
                      </a:r>
                      <a:r>
                        <a:rPr lang="en-US" sz="2400" kern="100" dirty="0">
                          <a:effectLst/>
                        </a:rPr>
                        <a:t>1/10 of</a:t>
                      </a:r>
                      <a:endParaRPr lang="ja-JP" sz="2400" kern="100" dirty="0">
                        <a:effectLst/>
                        <a:latin typeface="Century"/>
                        <a:ea typeface="ＭＳ 明朝"/>
                        <a:cs typeface="Times New Roman"/>
                      </a:endParaRPr>
                    </a:p>
                  </a:txBody>
                  <a:tcPr marL="67664" marR="67664" marT="0" marB="0"/>
                </a:tc>
                <a:tc>
                  <a:txBody>
                    <a:bodyPr/>
                    <a:lstStyle/>
                    <a:p>
                      <a:pPr algn="just">
                        <a:lnSpc>
                          <a:spcPts val="2500"/>
                        </a:lnSpc>
                        <a:spcAft>
                          <a:spcPts val="0"/>
                        </a:spcAft>
                      </a:pPr>
                      <a:r>
                        <a:rPr lang="en-US" sz="2400" kern="100" dirty="0">
                          <a:effectLst/>
                        </a:rPr>
                        <a:t> </a:t>
                      </a:r>
                      <a:endParaRPr lang="ja-JP" sz="2400" kern="100" dirty="0">
                        <a:effectLst/>
                        <a:latin typeface="Century"/>
                        <a:ea typeface="ＭＳ 明朝"/>
                        <a:cs typeface="Times New Roman"/>
                      </a:endParaRPr>
                    </a:p>
                  </a:txBody>
                  <a:tcPr marL="67664" marR="67664" marT="0" marB="0"/>
                </a:tc>
              </a:tr>
              <a:tr h="1403399">
                <a:tc>
                  <a:txBody>
                    <a:bodyPr/>
                    <a:lstStyle/>
                    <a:p>
                      <a:pPr algn="just">
                        <a:lnSpc>
                          <a:spcPts val="2500"/>
                        </a:lnSpc>
                        <a:spcAft>
                          <a:spcPts val="0"/>
                        </a:spcAft>
                      </a:pPr>
                      <a:r>
                        <a:rPr lang="en-US" sz="2400" kern="100" dirty="0" smtClean="0">
                          <a:effectLst/>
                        </a:rPr>
                        <a:t>Under-stand</a:t>
                      </a:r>
                      <a:endParaRPr lang="ja-JP" sz="2400" kern="100" dirty="0">
                        <a:effectLst/>
                        <a:latin typeface="Century"/>
                        <a:ea typeface="ＭＳ 明朝"/>
                        <a:cs typeface="Times New Roman"/>
                      </a:endParaRPr>
                    </a:p>
                  </a:txBody>
                  <a:tcPr marL="67664" marR="67664" marT="0" marB="0"/>
                </a:tc>
                <a:tc>
                  <a:txBody>
                    <a:bodyPr/>
                    <a:lstStyle/>
                    <a:p>
                      <a:pPr algn="just">
                        <a:lnSpc>
                          <a:spcPts val="2500"/>
                        </a:lnSpc>
                        <a:spcAft>
                          <a:spcPts val="0"/>
                        </a:spcAft>
                      </a:pPr>
                      <a:r>
                        <a:rPr lang="en-US" sz="2400" kern="100" dirty="0">
                          <a:effectLst/>
                        </a:rPr>
                        <a:t> </a:t>
                      </a:r>
                      <a:endParaRPr lang="ja-JP" sz="2400" kern="100" dirty="0">
                        <a:effectLst/>
                        <a:latin typeface="Century"/>
                        <a:ea typeface="ＭＳ 明朝"/>
                        <a:cs typeface="Times New Roman"/>
                      </a:endParaRPr>
                    </a:p>
                  </a:txBody>
                  <a:tcPr marL="67664" marR="67664" marT="0" marB="0"/>
                </a:tc>
                <a:tc>
                  <a:txBody>
                    <a:bodyPr/>
                    <a:lstStyle/>
                    <a:p>
                      <a:pPr algn="just">
                        <a:lnSpc>
                          <a:spcPts val="2500"/>
                        </a:lnSpc>
                        <a:spcAft>
                          <a:spcPts val="0"/>
                        </a:spcAft>
                      </a:pPr>
                      <a:r>
                        <a:rPr lang="en-US" sz="2400" kern="100" dirty="0" smtClean="0">
                          <a:effectLst/>
                        </a:rPr>
                        <a:t>representations </a:t>
                      </a:r>
                      <a:r>
                        <a:rPr lang="en-US" sz="2400" kern="100" dirty="0">
                          <a:effectLst/>
                        </a:rPr>
                        <a:t>of </a:t>
                      </a:r>
                      <a:r>
                        <a:rPr lang="en-US" sz="2400" kern="100" dirty="0" smtClean="0">
                          <a:effectLst/>
                        </a:rPr>
                        <a:t>numbers,</a:t>
                      </a:r>
                      <a:endParaRPr lang="ja-JP" sz="2400" kern="100" dirty="0">
                        <a:effectLst/>
                      </a:endParaRPr>
                    </a:p>
                    <a:p>
                      <a:pPr algn="just">
                        <a:lnSpc>
                          <a:spcPts val="2500"/>
                        </a:lnSpc>
                        <a:spcAft>
                          <a:spcPts val="0"/>
                        </a:spcAft>
                      </a:pPr>
                      <a:r>
                        <a:rPr lang="en-US" sz="2400" kern="100" dirty="0">
                          <a:effectLst/>
                        </a:rPr>
                        <a:t>decimal positional numeration system</a:t>
                      </a:r>
                      <a:endParaRPr lang="ja-JP" sz="2400" kern="100" dirty="0">
                        <a:effectLst/>
                        <a:latin typeface="Century"/>
                        <a:ea typeface="ＭＳ 明朝"/>
                        <a:cs typeface="Times New Roman"/>
                      </a:endParaRPr>
                    </a:p>
                  </a:txBody>
                  <a:tcPr marL="67664" marR="67664" marT="0" marB="0"/>
                </a:tc>
                <a:tc>
                  <a:txBody>
                    <a:bodyPr/>
                    <a:lstStyle/>
                    <a:p>
                      <a:pPr algn="just">
                        <a:lnSpc>
                          <a:spcPts val="2500"/>
                        </a:lnSpc>
                        <a:spcAft>
                          <a:spcPts val="0"/>
                        </a:spcAft>
                      </a:pPr>
                      <a:r>
                        <a:rPr lang="en-US" sz="2400" kern="100" dirty="0">
                          <a:effectLst/>
                        </a:rPr>
                        <a:t>Deepen understanding of relative size of numbers</a:t>
                      </a:r>
                      <a:endParaRPr lang="ja-JP" sz="2400" kern="100" dirty="0">
                        <a:effectLst/>
                        <a:latin typeface="Century"/>
                        <a:ea typeface="ＭＳ 明朝"/>
                        <a:cs typeface="Times New Roman"/>
                      </a:endParaRPr>
                    </a:p>
                  </a:txBody>
                  <a:tcPr marL="67664" marR="67664" marT="0" marB="0"/>
                </a:tc>
                <a:tc>
                  <a:txBody>
                    <a:bodyPr/>
                    <a:lstStyle/>
                    <a:p>
                      <a:pPr algn="just">
                        <a:lnSpc>
                          <a:spcPts val="2500"/>
                        </a:lnSpc>
                        <a:spcAft>
                          <a:spcPts val="0"/>
                        </a:spcAft>
                      </a:pPr>
                      <a:r>
                        <a:rPr lang="en-US" sz="2400" kern="100" dirty="0" smtClean="0">
                          <a:effectLst/>
                        </a:rPr>
                        <a:t>summarize </a:t>
                      </a:r>
                      <a:r>
                        <a:rPr lang="en-US" sz="2400" kern="100" dirty="0">
                          <a:effectLst/>
                        </a:rPr>
                        <a:t>the decimal positional numeration system</a:t>
                      </a:r>
                      <a:endParaRPr lang="ja-JP" sz="2400" kern="100" dirty="0">
                        <a:effectLst/>
                        <a:latin typeface="Century"/>
                        <a:ea typeface="ＭＳ 明朝"/>
                        <a:cs typeface="Times New Roman"/>
                      </a:endParaRPr>
                    </a:p>
                  </a:txBody>
                  <a:tcPr marL="67664" marR="67664" marT="0" marB="0"/>
                </a:tc>
              </a:tr>
            </a:tbl>
          </a:graphicData>
        </a:graphic>
      </p:graphicFrame>
      <p:sp>
        <p:nvSpPr>
          <p:cNvPr id="5" name="タイトル 1"/>
          <p:cNvSpPr txBox="1">
            <a:spLocks/>
          </p:cNvSpPr>
          <p:nvPr/>
        </p:nvSpPr>
        <p:spPr>
          <a:xfrm>
            <a:off x="251520" y="-45348"/>
            <a:ext cx="8712968" cy="59402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3600" dirty="0" smtClean="0"/>
              <a:t>Numbers</a:t>
            </a:r>
            <a:endParaRPr lang="ja-JP" altLang="en-US" sz="3600" dirty="0"/>
          </a:p>
        </p:txBody>
      </p:sp>
      <p:sp>
        <p:nvSpPr>
          <p:cNvPr id="6" name="正方形/長方形 5"/>
          <p:cNvSpPr/>
          <p:nvPr/>
        </p:nvSpPr>
        <p:spPr>
          <a:xfrm>
            <a:off x="1619672" y="661232"/>
            <a:ext cx="7344816" cy="60752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232440" y="1340768"/>
            <a:ext cx="1387232" cy="532859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 name="グループ化 2"/>
          <p:cNvGrpSpPr/>
          <p:nvPr/>
        </p:nvGrpSpPr>
        <p:grpSpPr>
          <a:xfrm>
            <a:off x="2116777" y="694796"/>
            <a:ext cx="3908994" cy="6219283"/>
            <a:chOff x="2116777" y="694796"/>
            <a:chExt cx="3908994" cy="6219283"/>
          </a:xfrm>
        </p:grpSpPr>
        <p:sp>
          <p:nvSpPr>
            <p:cNvPr id="8" name="円/楕円 7"/>
            <p:cNvSpPr/>
            <p:nvPr/>
          </p:nvSpPr>
          <p:spPr>
            <a:xfrm rot="2700000">
              <a:off x="1593000" y="1859019"/>
              <a:ext cx="2487713" cy="144016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a:spLocks noChangeAspect="1"/>
            </p:cNvSpPr>
            <p:nvPr/>
          </p:nvSpPr>
          <p:spPr>
            <a:xfrm rot="2700000">
              <a:off x="1449404" y="1905303"/>
              <a:ext cx="3731570" cy="21602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a:spLocks noChangeAspect="1"/>
            </p:cNvSpPr>
            <p:nvPr/>
          </p:nvSpPr>
          <p:spPr>
            <a:xfrm rot="2700000">
              <a:off x="1213709" y="2007955"/>
              <a:ext cx="4975426" cy="288032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a:spLocks noChangeAspect="1"/>
            </p:cNvSpPr>
            <p:nvPr/>
          </p:nvSpPr>
          <p:spPr>
            <a:xfrm rot="2700000">
              <a:off x="1115929" y="2004238"/>
              <a:ext cx="6219283" cy="3600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449638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0"/>
            <a:ext cx="8712968" cy="778098"/>
          </a:xfrm>
        </p:spPr>
        <p:txBody>
          <a:bodyPr>
            <a:noAutofit/>
          </a:bodyPr>
          <a:lstStyle/>
          <a:p>
            <a:r>
              <a:rPr lang="en-US" altLang="ja-JP" sz="3600" dirty="0"/>
              <a:t>addition and subtraction of natural </a:t>
            </a:r>
            <a:r>
              <a:rPr lang="en-US" altLang="ja-JP" sz="3600" dirty="0" smtClean="0"/>
              <a:t>numbers</a:t>
            </a:r>
            <a:endParaRPr kumimoji="1" lang="ja-JP" altLang="en-US" sz="3600" dirty="0"/>
          </a:p>
        </p:txBody>
      </p:sp>
      <p:graphicFrame>
        <p:nvGraphicFramePr>
          <p:cNvPr id="4" name="表 3"/>
          <p:cNvGraphicFramePr>
            <a:graphicFrameLocks noGrp="1"/>
          </p:cNvGraphicFramePr>
          <p:nvPr>
            <p:extLst>
              <p:ext uri="{D42A27DB-BD31-4B8C-83A1-F6EECF244321}">
                <p14:modId xmlns:p14="http://schemas.microsoft.com/office/powerpoint/2010/main" val="3836474465"/>
              </p:ext>
            </p:extLst>
          </p:nvPr>
        </p:nvGraphicFramePr>
        <p:xfrm>
          <a:off x="107504" y="1124744"/>
          <a:ext cx="8856984" cy="5181600"/>
        </p:xfrm>
        <a:graphic>
          <a:graphicData uri="http://schemas.openxmlformats.org/drawingml/2006/table">
            <a:tbl>
              <a:tblPr firstRow="1" firstCol="1" bandRow="1">
                <a:tableStyleId>{5C22544A-7EE6-4342-B048-85BDC9FD1C3A}</a:tableStyleId>
              </a:tblPr>
              <a:tblGrid>
                <a:gridCol w="1656184"/>
                <a:gridCol w="1656183"/>
                <a:gridCol w="2016224"/>
                <a:gridCol w="2232248"/>
                <a:gridCol w="1296145"/>
              </a:tblGrid>
              <a:tr h="0">
                <a:tc>
                  <a:txBody>
                    <a:bodyPr/>
                    <a:lstStyle/>
                    <a:p>
                      <a:pPr algn="just">
                        <a:lnSpc>
                          <a:spcPts val="2400"/>
                        </a:lnSpc>
                        <a:spcAft>
                          <a:spcPts val="0"/>
                        </a:spcAft>
                      </a:pPr>
                      <a:r>
                        <a:rPr lang="en-US" sz="2400" kern="100" dirty="0">
                          <a:effectLst/>
                        </a:rPr>
                        <a:t> </a:t>
                      </a:r>
                      <a:endParaRPr lang="ja-JP" sz="2400" kern="100" dirty="0">
                        <a:effectLst/>
                        <a:latin typeface="Century"/>
                        <a:ea typeface="ＭＳ 明朝"/>
                        <a:cs typeface="Times New Roman"/>
                      </a:endParaRPr>
                    </a:p>
                  </a:txBody>
                  <a:tcPr marL="68580" marR="68580" marT="0" marB="0"/>
                </a:tc>
                <a:tc>
                  <a:txBody>
                    <a:bodyPr/>
                    <a:lstStyle/>
                    <a:p>
                      <a:pPr algn="just">
                        <a:lnSpc>
                          <a:spcPts val="2400"/>
                        </a:lnSpc>
                        <a:spcAft>
                          <a:spcPts val="0"/>
                        </a:spcAft>
                      </a:pPr>
                      <a:r>
                        <a:rPr lang="en-US" sz="2400" kern="100" dirty="0" smtClean="0">
                          <a:effectLst/>
                        </a:rPr>
                        <a:t>1- &amp; 2- digits</a:t>
                      </a:r>
                      <a:endParaRPr lang="ja-JP" sz="2400" kern="100" dirty="0">
                        <a:effectLst/>
                        <a:latin typeface="Century"/>
                        <a:ea typeface="ＭＳ 明朝"/>
                        <a:cs typeface="Times New Roman"/>
                      </a:endParaRPr>
                    </a:p>
                  </a:txBody>
                  <a:tcPr marL="68580" marR="68580" marT="0" marB="0"/>
                </a:tc>
                <a:tc>
                  <a:txBody>
                    <a:bodyPr/>
                    <a:lstStyle/>
                    <a:p>
                      <a:pPr algn="just">
                        <a:lnSpc>
                          <a:spcPts val="2400"/>
                        </a:lnSpc>
                        <a:spcAft>
                          <a:spcPts val="0"/>
                        </a:spcAft>
                      </a:pPr>
                      <a:r>
                        <a:rPr lang="en-US" sz="2400" kern="100" dirty="0" smtClean="0">
                          <a:effectLst/>
                        </a:rPr>
                        <a:t>2- &amp; 3- digits</a:t>
                      </a:r>
                      <a:endParaRPr lang="ja-JP" sz="2400" kern="100" dirty="0">
                        <a:effectLst/>
                        <a:latin typeface="Century"/>
                        <a:ea typeface="ＭＳ 明朝"/>
                        <a:cs typeface="Times New Roman"/>
                      </a:endParaRPr>
                    </a:p>
                  </a:txBody>
                  <a:tcPr marL="68580" marR="68580" marT="0" marB="0"/>
                </a:tc>
                <a:tc>
                  <a:txBody>
                    <a:bodyPr/>
                    <a:lstStyle/>
                    <a:p>
                      <a:pPr algn="just">
                        <a:lnSpc>
                          <a:spcPts val="2400"/>
                        </a:lnSpc>
                        <a:spcAft>
                          <a:spcPts val="0"/>
                        </a:spcAft>
                      </a:pPr>
                      <a:r>
                        <a:rPr lang="en-US" sz="2400" kern="100" dirty="0">
                          <a:effectLst/>
                        </a:rPr>
                        <a:t>3- and </a:t>
                      </a:r>
                      <a:r>
                        <a:rPr lang="en-US" sz="2400" kern="100" dirty="0" smtClean="0">
                          <a:effectLst/>
                        </a:rPr>
                        <a:t>4-digits</a:t>
                      </a:r>
                      <a:endParaRPr lang="ja-JP" sz="2400" kern="100" dirty="0">
                        <a:effectLst/>
                        <a:latin typeface="Century"/>
                        <a:ea typeface="ＭＳ 明朝"/>
                        <a:cs typeface="Times New Roman"/>
                      </a:endParaRPr>
                    </a:p>
                  </a:txBody>
                  <a:tcPr marL="68580" marR="68580" marT="0" marB="0"/>
                </a:tc>
                <a:tc>
                  <a:txBody>
                    <a:bodyPr/>
                    <a:lstStyle/>
                    <a:p>
                      <a:pPr algn="just">
                        <a:lnSpc>
                          <a:spcPts val="2400"/>
                        </a:lnSpc>
                        <a:spcAft>
                          <a:spcPts val="0"/>
                        </a:spcAft>
                      </a:pPr>
                      <a:r>
                        <a:rPr lang="en-US" sz="2400" kern="100">
                          <a:effectLst/>
                        </a:rPr>
                        <a:t>integers</a:t>
                      </a:r>
                      <a:endParaRPr lang="ja-JP" sz="2400" kern="100">
                        <a:effectLst/>
                        <a:latin typeface="Century"/>
                        <a:ea typeface="ＭＳ 明朝"/>
                        <a:cs typeface="Times New Roman"/>
                      </a:endParaRPr>
                    </a:p>
                  </a:txBody>
                  <a:tcPr marL="68580" marR="68580" marT="0" marB="0"/>
                </a:tc>
              </a:tr>
              <a:tr h="0">
                <a:tc>
                  <a:txBody>
                    <a:bodyPr/>
                    <a:lstStyle/>
                    <a:p>
                      <a:pPr algn="just">
                        <a:lnSpc>
                          <a:spcPts val="2400"/>
                        </a:lnSpc>
                        <a:spcAft>
                          <a:spcPts val="0"/>
                        </a:spcAft>
                      </a:pPr>
                      <a:r>
                        <a:rPr lang="en-US" sz="2400" kern="100" dirty="0">
                          <a:effectLst/>
                        </a:rPr>
                        <a:t>Know</a:t>
                      </a:r>
                      <a:endParaRPr lang="ja-JP" sz="2400" kern="100" dirty="0">
                        <a:effectLst/>
                        <a:latin typeface="Century"/>
                        <a:ea typeface="ＭＳ 明朝"/>
                        <a:cs typeface="Times New Roman"/>
                      </a:endParaRPr>
                    </a:p>
                  </a:txBody>
                  <a:tcPr marL="68580" marR="68580" marT="0" marB="0"/>
                </a:tc>
                <a:tc>
                  <a:txBody>
                    <a:bodyPr/>
                    <a:lstStyle/>
                    <a:p>
                      <a:pPr algn="just">
                        <a:lnSpc>
                          <a:spcPts val="2400"/>
                        </a:lnSpc>
                        <a:spcAft>
                          <a:spcPts val="0"/>
                        </a:spcAft>
                      </a:pPr>
                      <a:r>
                        <a:rPr lang="en-US" sz="2400" kern="100">
                          <a:effectLst/>
                        </a:rPr>
                        <a:t>Situations are used</a:t>
                      </a:r>
                      <a:endParaRPr lang="ja-JP" sz="2400" kern="100">
                        <a:effectLst/>
                        <a:latin typeface="Century"/>
                        <a:ea typeface="ＭＳ 明朝"/>
                        <a:cs typeface="Times New Roman"/>
                      </a:endParaRPr>
                    </a:p>
                  </a:txBody>
                  <a:tcPr marL="68580" marR="68580" marT="0" marB="0"/>
                </a:tc>
                <a:tc>
                  <a:txBody>
                    <a:bodyPr/>
                    <a:lstStyle/>
                    <a:p>
                      <a:pPr algn="just">
                        <a:lnSpc>
                          <a:spcPts val="2400"/>
                        </a:lnSpc>
                        <a:spcAft>
                          <a:spcPts val="0"/>
                        </a:spcAft>
                      </a:pPr>
                      <a:r>
                        <a:rPr lang="en-US" sz="2400" kern="100" dirty="0">
                          <a:effectLst/>
                        </a:rPr>
                        <a:t> </a:t>
                      </a:r>
                      <a:endParaRPr lang="ja-JP" sz="2400" kern="100" dirty="0">
                        <a:effectLst/>
                        <a:latin typeface="Century"/>
                        <a:ea typeface="ＭＳ 明朝"/>
                        <a:cs typeface="Times New Roman"/>
                      </a:endParaRPr>
                    </a:p>
                  </a:txBody>
                  <a:tcPr marL="68580" marR="68580" marT="0" marB="0"/>
                </a:tc>
                <a:tc>
                  <a:txBody>
                    <a:bodyPr/>
                    <a:lstStyle/>
                    <a:p>
                      <a:pPr algn="just">
                        <a:lnSpc>
                          <a:spcPts val="2400"/>
                        </a:lnSpc>
                        <a:spcAft>
                          <a:spcPts val="0"/>
                        </a:spcAft>
                      </a:pPr>
                      <a:r>
                        <a:rPr lang="en-US" sz="2400" kern="100" dirty="0">
                          <a:effectLst/>
                        </a:rPr>
                        <a:t> </a:t>
                      </a:r>
                      <a:endParaRPr lang="ja-JP" sz="2400" kern="100" dirty="0">
                        <a:effectLst/>
                        <a:latin typeface="Century"/>
                        <a:ea typeface="ＭＳ 明朝"/>
                        <a:cs typeface="Times New Roman"/>
                      </a:endParaRPr>
                    </a:p>
                  </a:txBody>
                  <a:tcPr marL="68580" marR="68580" marT="0" marB="0"/>
                </a:tc>
                <a:tc>
                  <a:txBody>
                    <a:bodyPr/>
                    <a:lstStyle/>
                    <a:p>
                      <a:pPr algn="just">
                        <a:lnSpc>
                          <a:spcPts val="2400"/>
                        </a:lnSpc>
                        <a:spcAft>
                          <a:spcPts val="0"/>
                        </a:spcAft>
                      </a:pPr>
                      <a:r>
                        <a:rPr lang="en-US" sz="2400" kern="100">
                          <a:effectLst/>
                        </a:rPr>
                        <a:t> </a:t>
                      </a:r>
                      <a:endParaRPr lang="ja-JP" sz="2400" kern="100">
                        <a:effectLst/>
                        <a:latin typeface="Century"/>
                        <a:ea typeface="ＭＳ 明朝"/>
                        <a:cs typeface="Times New Roman"/>
                      </a:endParaRPr>
                    </a:p>
                  </a:txBody>
                  <a:tcPr marL="68580" marR="68580" marT="0" marB="0"/>
                </a:tc>
              </a:tr>
              <a:tr h="0">
                <a:tc>
                  <a:txBody>
                    <a:bodyPr/>
                    <a:lstStyle/>
                    <a:p>
                      <a:pPr algn="just">
                        <a:lnSpc>
                          <a:spcPts val="2400"/>
                        </a:lnSpc>
                        <a:spcAft>
                          <a:spcPts val="0"/>
                        </a:spcAft>
                      </a:pPr>
                      <a:r>
                        <a:rPr lang="en-US" sz="2400" kern="100" dirty="0">
                          <a:effectLst/>
                        </a:rPr>
                        <a:t>Understand</a:t>
                      </a:r>
                      <a:endParaRPr lang="ja-JP" sz="2400" kern="100" dirty="0">
                        <a:effectLst/>
                        <a:latin typeface="Century"/>
                        <a:ea typeface="ＭＳ 明朝"/>
                        <a:cs typeface="Times New Roman"/>
                      </a:endParaRPr>
                    </a:p>
                  </a:txBody>
                  <a:tcPr marL="68580" marR="68580" marT="0" marB="0"/>
                </a:tc>
                <a:tc>
                  <a:txBody>
                    <a:bodyPr/>
                    <a:lstStyle/>
                    <a:p>
                      <a:pPr algn="just">
                        <a:lnSpc>
                          <a:spcPts val="2400"/>
                        </a:lnSpc>
                        <a:spcAft>
                          <a:spcPts val="0"/>
                        </a:spcAft>
                      </a:pPr>
                      <a:r>
                        <a:rPr lang="en-US" sz="2400" kern="100">
                          <a:effectLst/>
                        </a:rPr>
                        <a:t>Meaning</a:t>
                      </a:r>
                      <a:endParaRPr lang="ja-JP" sz="2400" kern="100">
                        <a:effectLst/>
                      </a:endParaRPr>
                    </a:p>
                    <a:p>
                      <a:pPr algn="just">
                        <a:lnSpc>
                          <a:spcPts val="2400"/>
                        </a:lnSpc>
                        <a:spcAft>
                          <a:spcPts val="0"/>
                        </a:spcAft>
                      </a:pPr>
                      <a:r>
                        <a:rPr lang="en-US" sz="2400" kern="100">
                          <a:effectLst/>
                        </a:rPr>
                        <a:t> </a:t>
                      </a:r>
                      <a:endParaRPr lang="ja-JP" sz="2400" kern="100">
                        <a:effectLst/>
                        <a:latin typeface="Century"/>
                        <a:ea typeface="ＭＳ 明朝"/>
                        <a:cs typeface="Times New Roman"/>
                      </a:endParaRPr>
                    </a:p>
                  </a:txBody>
                  <a:tcPr marL="68580" marR="68580" marT="0" marB="0"/>
                </a:tc>
                <a:tc>
                  <a:txBody>
                    <a:bodyPr/>
                    <a:lstStyle/>
                    <a:p>
                      <a:pPr algn="just">
                        <a:lnSpc>
                          <a:spcPts val="2400"/>
                        </a:lnSpc>
                        <a:spcAft>
                          <a:spcPts val="0"/>
                        </a:spcAft>
                      </a:pPr>
                      <a:r>
                        <a:rPr lang="en-US" sz="2400" kern="100" dirty="0">
                          <a:effectLst/>
                        </a:rPr>
                        <a:t>based on </a:t>
                      </a:r>
                      <a:r>
                        <a:rPr lang="en-US" sz="2400" kern="100" dirty="0" smtClean="0">
                          <a:effectLst/>
                        </a:rPr>
                        <a:t>1- </a:t>
                      </a:r>
                      <a:r>
                        <a:rPr lang="en-US" sz="2400" kern="100" dirty="0">
                          <a:effectLst/>
                        </a:rPr>
                        <a:t>digit, algorithm, </a:t>
                      </a:r>
                      <a:r>
                        <a:rPr lang="en-US" sz="2400" kern="100" dirty="0" smtClean="0">
                          <a:effectLst/>
                        </a:rPr>
                        <a:t>column forms</a:t>
                      </a:r>
                      <a:endParaRPr lang="ja-JP" sz="2400" kern="100" dirty="0">
                        <a:effectLst/>
                        <a:latin typeface="Century"/>
                        <a:ea typeface="ＭＳ 明朝"/>
                        <a:cs typeface="Times New Roman"/>
                      </a:endParaRPr>
                    </a:p>
                  </a:txBody>
                  <a:tcPr marL="68580" marR="68580" marT="0" marB="0"/>
                </a:tc>
                <a:tc>
                  <a:txBody>
                    <a:bodyPr/>
                    <a:lstStyle/>
                    <a:p>
                      <a:pPr algn="just">
                        <a:lnSpc>
                          <a:spcPts val="2400"/>
                        </a:lnSpc>
                        <a:spcAft>
                          <a:spcPts val="0"/>
                        </a:spcAft>
                      </a:pPr>
                      <a:r>
                        <a:rPr lang="en-US" sz="2400" kern="100" dirty="0">
                          <a:effectLst/>
                        </a:rPr>
                        <a:t>based on 2-digit numbers, using algorithms in column forms</a:t>
                      </a:r>
                      <a:endParaRPr lang="ja-JP" sz="2400" kern="100" dirty="0">
                        <a:effectLst/>
                        <a:latin typeface="Century"/>
                        <a:ea typeface="ＭＳ 明朝"/>
                        <a:cs typeface="Times New Roman"/>
                      </a:endParaRPr>
                    </a:p>
                  </a:txBody>
                  <a:tcPr marL="68580" marR="68580" marT="0" marB="0"/>
                </a:tc>
                <a:tc>
                  <a:txBody>
                    <a:bodyPr/>
                    <a:lstStyle/>
                    <a:p>
                      <a:pPr algn="just">
                        <a:lnSpc>
                          <a:spcPts val="2400"/>
                        </a:lnSpc>
                        <a:spcAft>
                          <a:spcPts val="0"/>
                        </a:spcAft>
                      </a:pPr>
                      <a:r>
                        <a:rPr lang="en-US" sz="2400" kern="100" dirty="0">
                          <a:effectLst/>
                        </a:rPr>
                        <a:t> </a:t>
                      </a:r>
                      <a:endParaRPr lang="ja-JP" sz="2400" kern="100" dirty="0">
                        <a:effectLst/>
                        <a:latin typeface="Century"/>
                        <a:ea typeface="ＭＳ 明朝"/>
                        <a:cs typeface="Times New Roman"/>
                      </a:endParaRPr>
                    </a:p>
                  </a:txBody>
                  <a:tcPr marL="68580" marR="68580" marT="0" marB="0"/>
                </a:tc>
              </a:tr>
              <a:tr h="0">
                <a:tc>
                  <a:txBody>
                    <a:bodyPr/>
                    <a:lstStyle/>
                    <a:p>
                      <a:pPr algn="just">
                        <a:lnSpc>
                          <a:spcPts val="2400"/>
                        </a:lnSpc>
                        <a:spcAft>
                          <a:spcPts val="0"/>
                        </a:spcAft>
                      </a:pPr>
                      <a:r>
                        <a:rPr lang="en-US" sz="2400" kern="100" dirty="0">
                          <a:effectLst/>
                        </a:rPr>
                        <a:t>Use, extend</a:t>
                      </a:r>
                      <a:endParaRPr lang="ja-JP" sz="2400" kern="100" dirty="0">
                        <a:effectLst/>
                        <a:latin typeface="Century"/>
                        <a:ea typeface="ＭＳ 明朝"/>
                        <a:cs typeface="Times New Roman"/>
                      </a:endParaRPr>
                    </a:p>
                  </a:txBody>
                  <a:tcPr marL="68580" marR="68580" marT="0" marB="0"/>
                </a:tc>
                <a:tc>
                  <a:txBody>
                    <a:bodyPr/>
                    <a:lstStyle/>
                    <a:p>
                      <a:pPr algn="just">
                        <a:lnSpc>
                          <a:spcPts val="2400"/>
                        </a:lnSpc>
                        <a:spcAft>
                          <a:spcPts val="0"/>
                        </a:spcAft>
                      </a:pPr>
                      <a:r>
                        <a:rPr lang="en-US" sz="2400" kern="100" dirty="0" smtClean="0">
                          <a:effectLst/>
                        </a:rPr>
                        <a:t>Calculation</a:t>
                      </a:r>
                    </a:p>
                    <a:p>
                      <a:pPr algn="just">
                        <a:lnSpc>
                          <a:spcPts val="2400"/>
                        </a:lnSpc>
                        <a:spcAft>
                          <a:spcPts val="0"/>
                        </a:spcAft>
                      </a:pPr>
                      <a:endParaRPr lang="ja-JP" sz="2400" kern="100" dirty="0">
                        <a:effectLst/>
                        <a:latin typeface="Century"/>
                        <a:ea typeface="ＭＳ 明朝"/>
                        <a:cs typeface="Times New Roman"/>
                      </a:endParaRPr>
                    </a:p>
                  </a:txBody>
                  <a:tcPr marL="68580" marR="68580" marT="0" marB="0"/>
                </a:tc>
                <a:tc>
                  <a:txBody>
                    <a:bodyPr/>
                    <a:lstStyle/>
                    <a:p>
                      <a:pPr algn="just">
                        <a:lnSpc>
                          <a:spcPts val="2400"/>
                        </a:lnSpc>
                        <a:spcAft>
                          <a:spcPts val="0"/>
                        </a:spcAft>
                      </a:pPr>
                      <a:r>
                        <a:rPr lang="en-US" sz="2400" kern="100" dirty="0" smtClean="0">
                          <a:effectLst/>
                        </a:rPr>
                        <a:t>Calculation</a:t>
                      </a:r>
                    </a:p>
                    <a:p>
                      <a:pPr algn="just">
                        <a:lnSpc>
                          <a:spcPts val="2400"/>
                        </a:lnSpc>
                        <a:spcAft>
                          <a:spcPts val="0"/>
                        </a:spcAft>
                      </a:pPr>
                      <a:endParaRPr lang="ja-JP" sz="2400" kern="100" dirty="0">
                        <a:effectLst/>
                        <a:latin typeface="Century"/>
                        <a:ea typeface="ＭＳ 明朝"/>
                        <a:cs typeface="Times New Roman"/>
                      </a:endParaRPr>
                    </a:p>
                  </a:txBody>
                  <a:tcPr marL="68580" marR="68580" marT="0" marB="0"/>
                </a:tc>
                <a:tc>
                  <a:txBody>
                    <a:bodyPr/>
                    <a:lstStyle/>
                    <a:p>
                      <a:pPr algn="just">
                        <a:lnSpc>
                          <a:spcPts val="2400"/>
                        </a:lnSpc>
                        <a:spcAft>
                          <a:spcPts val="0"/>
                        </a:spcAft>
                      </a:pPr>
                      <a:r>
                        <a:rPr lang="en-US" sz="2400" kern="100" dirty="0">
                          <a:effectLst/>
                        </a:rPr>
                        <a:t>Calculation accurately &amp; appropriately</a:t>
                      </a:r>
                      <a:endParaRPr lang="ja-JP" sz="2400" kern="100" dirty="0">
                        <a:effectLst/>
                        <a:latin typeface="Century"/>
                        <a:ea typeface="ＭＳ 明朝"/>
                        <a:cs typeface="Times New Roman"/>
                      </a:endParaRPr>
                    </a:p>
                  </a:txBody>
                  <a:tcPr marL="68580" marR="68580" marT="0" marB="0"/>
                </a:tc>
                <a:tc>
                  <a:txBody>
                    <a:bodyPr/>
                    <a:lstStyle/>
                    <a:p>
                      <a:pPr algn="just">
                        <a:lnSpc>
                          <a:spcPts val="2400"/>
                        </a:lnSpc>
                        <a:spcAft>
                          <a:spcPts val="0"/>
                        </a:spcAft>
                      </a:pPr>
                      <a:r>
                        <a:rPr lang="en-US" sz="2400" kern="100" dirty="0">
                          <a:effectLst/>
                        </a:rPr>
                        <a:t>Use of calculation</a:t>
                      </a:r>
                      <a:endParaRPr lang="ja-JP" sz="2400" kern="100" dirty="0">
                        <a:effectLst/>
                        <a:latin typeface="Century"/>
                        <a:ea typeface="ＭＳ 明朝"/>
                        <a:cs typeface="Times New Roman"/>
                      </a:endParaRPr>
                    </a:p>
                  </a:txBody>
                  <a:tcPr marL="68580" marR="68580" marT="0" marB="0"/>
                </a:tc>
              </a:tr>
              <a:tr h="0">
                <a:tc>
                  <a:txBody>
                    <a:bodyPr/>
                    <a:lstStyle/>
                    <a:p>
                      <a:pPr algn="just">
                        <a:lnSpc>
                          <a:spcPts val="2400"/>
                        </a:lnSpc>
                        <a:spcAft>
                          <a:spcPts val="0"/>
                        </a:spcAft>
                      </a:pPr>
                      <a:r>
                        <a:rPr lang="en-US" sz="2400" kern="100" dirty="0">
                          <a:effectLst/>
                        </a:rPr>
                        <a:t>Explore</a:t>
                      </a:r>
                      <a:endParaRPr lang="ja-JP" sz="2400" kern="100" dirty="0">
                        <a:effectLst/>
                        <a:latin typeface="Century"/>
                        <a:ea typeface="ＭＳ 明朝"/>
                        <a:cs typeface="Times New Roman"/>
                      </a:endParaRPr>
                    </a:p>
                  </a:txBody>
                  <a:tcPr marL="68580" marR="68580" marT="0" marB="0"/>
                </a:tc>
                <a:tc>
                  <a:txBody>
                    <a:bodyPr/>
                    <a:lstStyle/>
                    <a:p>
                      <a:pPr algn="just">
                        <a:lnSpc>
                          <a:spcPts val="2400"/>
                        </a:lnSpc>
                        <a:spcAft>
                          <a:spcPts val="0"/>
                        </a:spcAft>
                      </a:pPr>
                      <a:r>
                        <a:rPr lang="en-US" sz="2400" kern="100" dirty="0">
                          <a:effectLst/>
                        </a:rPr>
                        <a:t>Ways of calculation</a:t>
                      </a:r>
                      <a:endParaRPr lang="ja-JP" sz="2400" kern="100" dirty="0">
                        <a:effectLst/>
                      </a:endParaRPr>
                    </a:p>
                    <a:p>
                      <a:pPr algn="just">
                        <a:lnSpc>
                          <a:spcPts val="2400"/>
                        </a:lnSpc>
                        <a:spcAft>
                          <a:spcPts val="0"/>
                        </a:spcAft>
                      </a:pPr>
                      <a:r>
                        <a:rPr lang="en-US" sz="2400" kern="100" dirty="0">
                          <a:effectLst/>
                        </a:rPr>
                        <a:t> </a:t>
                      </a:r>
                      <a:endParaRPr lang="ja-JP" sz="2400" kern="100" dirty="0">
                        <a:effectLst/>
                        <a:latin typeface="Century"/>
                        <a:ea typeface="ＭＳ 明朝"/>
                        <a:cs typeface="Times New Roman"/>
                      </a:endParaRPr>
                    </a:p>
                  </a:txBody>
                  <a:tcPr marL="68580" marR="68580" marT="0" marB="0"/>
                </a:tc>
                <a:tc>
                  <a:txBody>
                    <a:bodyPr/>
                    <a:lstStyle/>
                    <a:p>
                      <a:pPr algn="just">
                        <a:lnSpc>
                          <a:spcPts val="2400"/>
                        </a:lnSpc>
                        <a:spcAft>
                          <a:spcPts val="0"/>
                        </a:spcAft>
                      </a:pPr>
                      <a:r>
                        <a:rPr lang="en-US" sz="2400" kern="100">
                          <a:effectLst/>
                        </a:rPr>
                        <a:t>Properties</a:t>
                      </a:r>
                      <a:endParaRPr lang="ja-JP" sz="2400" kern="100">
                        <a:effectLst/>
                        <a:latin typeface="Century"/>
                        <a:ea typeface="ＭＳ 明朝"/>
                        <a:cs typeface="Times New Roman"/>
                      </a:endParaRPr>
                    </a:p>
                  </a:txBody>
                  <a:tcPr marL="68580" marR="68580" marT="0" marB="0"/>
                </a:tc>
                <a:tc>
                  <a:txBody>
                    <a:bodyPr/>
                    <a:lstStyle/>
                    <a:p>
                      <a:pPr algn="just">
                        <a:lnSpc>
                          <a:spcPts val="2400"/>
                        </a:lnSpc>
                        <a:spcAft>
                          <a:spcPts val="0"/>
                        </a:spcAft>
                      </a:pPr>
                      <a:r>
                        <a:rPr lang="en-US" sz="2400" kern="100">
                          <a:effectLst/>
                        </a:rPr>
                        <a:t>Properties</a:t>
                      </a:r>
                      <a:endParaRPr lang="ja-JP" sz="2400" kern="100">
                        <a:effectLst/>
                        <a:latin typeface="Century"/>
                        <a:ea typeface="ＭＳ 明朝"/>
                        <a:cs typeface="Times New Roman"/>
                      </a:endParaRPr>
                    </a:p>
                  </a:txBody>
                  <a:tcPr marL="68580" marR="68580" marT="0" marB="0"/>
                </a:tc>
                <a:tc>
                  <a:txBody>
                    <a:bodyPr/>
                    <a:lstStyle/>
                    <a:p>
                      <a:pPr algn="just">
                        <a:lnSpc>
                          <a:spcPts val="2400"/>
                        </a:lnSpc>
                        <a:spcAft>
                          <a:spcPts val="0"/>
                        </a:spcAft>
                      </a:pPr>
                      <a:r>
                        <a:rPr lang="en-US" sz="2400" kern="100" dirty="0">
                          <a:effectLst/>
                        </a:rPr>
                        <a:t> </a:t>
                      </a:r>
                      <a:endParaRPr lang="ja-JP" sz="2400" kern="100" dirty="0">
                        <a:effectLst/>
                        <a:latin typeface="Century"/>
                        <a:ea typeface="ＭＳ 明朝"/>
                        <a:cs typeface="Times New Roman"/>
                      </a:endParaRPr>
                    </a:p>
                  </a:txBody>
                  <a:tcPr marL="68580" marR="68580" marT="0" marB="0"/>
                </a:tc>
              </a:tr>
              <a:tr h="0">
                <a:tc>
                  <a:txBody>
                    <a:bodyPr/>
                    <a:lstStyle/>
                    <a:p>
                      <a:pPr algn="just">
                        <a:lnSpc>
                          <a:spcPts val="2400"/>
                        </a:lnSpc>
                        <a:spcAft>
                          <a:spcPts val="0"/>
                        </a:spcAft>
                      </a:pPr>
                      <a:r>
                        <a:rPr lang="en-US" sz="2400" kern="100" dirty="0">
                          <a:effectLst/>
                        </a:rPr>
                        <a:t>Make use</a:t>
                      </a:r>
                      <a:endParaRPr lang="ja-JP" sz="2400" kern="100" dirty="0">
                        <a:effectLst/>
                        <a:latin typeface="Century"/>
                        <a:ea typeface="ＭＳ 明朝"/>
                        <a:cs typeface="Times New Roman"/>
                      </a:endParaRPr>
                    </a:p>
                  </a:txBody>
                  <a:tcPr marL="68580" marR="68580" marT="0" marB="0"/>
                </a:tc>
                <a:tc>
                  <a:txBody>
                    <a:bodyPr/>
                    <a:lstStyle/>
                    <a:p>
                      <a:pPr algn="just">
                        <a:lnSpc>
                          <a:spcPts val="2400"/>
                        </a:lnSpc>
                        <a:spcAft>
                          <a:spcPts val="0"/>
                        </a:spcAft>
                      </a:pPr>
                      <a:r>
                        <a:rPr lang="en-US" sz="2400" kern="100">
                          <a:effectLst/>
                        </a:rPr>
                        <a:t> </a:t>
                      </a:r>
                      <a:endParaRPr lang="ja-JP" sz="2400" kern="100">
                        <a:effectLst/>
                        <a:latin typeface="Century"/>
                        <a:ea typeface="ＭＳ 明朝"/>
                        <a:cs typeface="Times New Roman"/>
                      </a:endParaRPr>
                    </a:p>
                  </a:txBody>
                  <a:tcPr marL="68580" marR="68580" marT="0" marB="0"/>
                </a:tc>
                <a:tc>
                  <a:txBody>
                    <a:bodyPr/>
                    <a:lstStyle/>
                    <a:p>
                      <a:pPr algn="just">
                        <a:lnSpc>
                          <a:spcPts val="2400"/>
                        </a:lnSpc>
                        <a:spcAft>
                          <a:spcPts val="0"/>
                        </a:spcAft>
                      </a:pPr>
                      <a:r>
                        <a:rPr lang="en-US" sz="2400" kern="100" dirty="0">
                          <a:effectLst/>
                        </a:rPr>
                        <a:t>Properties</a:t>
                      </a:r>
                      <a:endParaRPr lang="ja-JP" sz="2400" kern="100" dirty="0">
                        <a:effectLst/>
                        <a:latin typeface="Century"/>
                        <a:ea typeface="ＭＳ 明朝"/>
                        <a:cs typeface="Times New Roman"/>
                      </a:endParaRPr>
                    </a:p>
                  </a:txBody>
                  <a:tcPr marL="68580" marR="68580" marT="0" marB="0"/>
                </a:tc>
                <a:tc>
                  <a:txBody>
                    <a:bodyPr/>
                    <a:lstStyle/>
                    <a:p>
                      <a:pPr algn="just">
                        <a:lnSpc>
                          <a:spcPts val="2400"/>
                        </a:lnSpc>
                        <a:spcAft>
                          <a:spcPts val="0"/>
                        </a:spcAft>
                      </a:pPr>
                      <a:r>
                        <a:rPr lang="en-US" sz="2400" kern="100">
                          <a:effectLst/>
                        </a:rPr>
                        <a:t>Properties</a:t>
                      </a:r>
                      <a:endParaRPr lang="ja-JP" sz="2400" kern="100">
                        <a:effectLst/>
                        <a:latin typeface="Century"/>
                        <a:ea typeface="ＭＳ 明朝"/>
                        <a:cs typeface="Times New Roman"/>
                      </a:endParaRPr>
                    </a:p>
                  </a:txBody>
                  <a:tcPr marL="68580" marR="68580" marT="0" marB="0"/>
                </a:tc>
                <a:tc>
                  <a:txBody>
                    <a:bodyPr/>
                    <a:lstStyle/>
                    <a:p>
                      <a:pPr algn="just">
                        <a:lnSpc>
                          <a:spcPts val="2400"/>
                        </a:lnSpc>
                        <a:spcAft>
                          <a:spcPts val="0"/>
                        </a:spcAft>
                      </a:pPr>
                      <a:r>
                        <a:rPr lang="en-US" sz="2400" kern="100" dirty="0">
                          <a:effectLst/>
                        </a:rPr>
                        <a:t> </a:t>
                      </a:r>
                      <a:endParaRPr lang="ja-JP" sz="2400" kern="100" dirty="0">
                        <a:effectLst/>
                        <a:latin typeface="Century"/>
                        <a:ea typeface="ＭＳ 明朝"/>
                        <a:cs typeface="Times New Roman"/>
                      </a:endParaRPr>
                    </a:p>
                  </a:txBody>
                  <a:tcPr marL="68580" marR="68580" marT="0" marB="0"/>
                </a:tc>
              </a:tr>
              <a:tr h="0">
                <a:tc>
                  <a:txBody>
                    <a:bodyPr/>
                    <a:lstStyle/>
                    <a:p>
                      <a:pPr algn="just">
                        <a:lnSpc>
                          <a:spcPts val="2400"/>
                        </a:lnSpc>
                        <a:spcAft>
                          <a:spcPts val="0"/>
                        </a:spcAft>
                      </a:pPr>
                      <a:r>
                        <a:rPr lang="en-US" sz="2400" kern="100" dirty="0">
                          <a:effectLst/>
                        </a:rPr>
                        <a:t>Check</a:t>
                      </a:r>
                      <a:endParaRPr lang="ja-JP" sz="2400" kern="100" dirty="0">
                        <a:effectLst/>
                        <a:latin typeface="Century"/>
                        <a:ea typeface="ＭＳ 明朝"/>
                        <a:cs typeface="Times New Roman"/>
                      </a:endParaRPr>
                    </a:p>
                  </a:txBody>
                  <a:tcPr marL="68580" marR="68580" marT="0" marB="0"/>
                </a:tc>
                <a:tc>
                  <a:txBody>
                    <a:bodyPr/>
                    <a:lstStyle/>
                    <a:p>
                      <a:pPr algn="just">
                        <a:lnSpc>
                          <a:spcPts val="2400"/>
                        </a:lnSpc>
                        <a:spcAft>
                          <a:spcPts val="0"/>
                        </a:spcAft>
                      </a:pPr>
                      <a:r>
                        <a:rPr lang="en-US" sz="2400" kern="100">
                          <a:effectLst/>
                        </a:rPr>
                        <a:t> </a:t>
                      </a:r>
                      <a:endParaRPr lang="ja-JP" sz="2400" kern="100">
                        <a:effectLst/>
                        <a:latin typeface="Century"/>
                        <a:ea typeface="ＭＳ 明朝"/>
                        <a:cs typeface="Times New Roman"/>
                      </a:endParaRPr>
                    </a:p>
                  </a:txBody>
                  <a:tcPr marL="68580" marR="68580" marT="0" marB="0"/>
                </a:tc>
                <a:tc>
                  <a:txBody>
                    <a:bodyPr/>
                    <a:lstStyle/>
                    <a:p>
                      <a:pPr algn="just">
                        <a:lnSpc>
                          <a:spcPts val="2400"/>
                        </a:lnSpc>
                        <a:spcAft>
                          <a:spcPts val="0"/>
                        </a:spcAft>
                      </a:pPr>
                      <a:r>
                        <a:rPr lang="en-US" sz="2400" kern="100">
                          <a:effectLst/>
                        </a:rPr>
                        <a:t>The results</a:t>
                      </a:r>
                      <a:endParaRPr lang="ja-JP" sz="2400" kern="100">
                        <a:effectLst/>
                        <a:latin typeface="Century"/>
                        <a:ea typeface="ＭＳ 明朝"/>
                        <a:cs typeface="Times New Roman"/>
                      </a:endParaRPr>
                    </a:p>
                  </a:txBody>
                  <a:tcPr marL="68580" marR="68580" marT="0" marB="0"/>
                </a:tc>
                <a:tc>
                  <a:txBody>
                    <a:bodyPr/>
                    <a:lstStyle/>
                    <a:p>
                      <a:pPr algn="just">
                        <a:lnSpc>
                          <a:spcPts val="2400"/>
                        </a:lnSpc>
                        <a:spcAft>
                          <a:spcPts val="0"/>
                        </a:spcAft>
                      </a:pPr>
                      <a:r>
                        <a:rPr lang="en-US" sz="2400" kern="100">
                          <a:effectLst/>
                        </a:rPr>
                        <a:t>the results</a:t>
                      </a:r>
                      <a:endParaRPr lang="ja-JP" sz="2400" kern="100">
                        <a:effectLst/>
                        <a:latin typeface="Century"/>
                        <a:ea typeface="ＭＳ 明朝"/>
                        <a:cs typeface="Times New Roman"/>
                      </a:endParaRPr>
                    </a:p>
                  </a:txBody>
                  <a:tcPr marL="68580" marR="68580" marT="0" marB="0"/>
                </a:tc>
                <a:tc>
                  <a:txBody>
                    <a:bodyPr/>
                    <a:lstStyle/>
                    <a:p>
                      <a:pPr algn="just">
                        <a:lnSpc>
                          <a:spcPts val="2400"/>
                        </a:lnSpc>
                        <a:spcAft>
                          <a:spcPts val="0"/>
                        </a:spcAft>
                      </a:pPr>
                      <a:r>
                        <a:rPr lang="en-US" sz="2400" kern="100" dirty="0">
                          <a:effectLst/>
                        </a:rPr>
                        <a:t> </a:t>
                      </a:r>
                      <a:endParaRPr lang="ja-JP" sz="2400" kern="100" dirty="0">
                        <a:effectLst/>
                        <a:latin typeface="Century"/>
                        <a:ea typeface="ＭＳ 明朝"/>
                        <a:cs typeface="Times New Roman"/>
                      </a:endParaRPr>
                    </a:p>
                  </a:txBody>
                  <a:tcPr marL="68580" marR="68580" marT="0" marB="0"/>
                </a:tc>
              </a:tr>
              <a:tr h="0">
                <a:tc>
                  <a:txBody>
                    <a:bodyPr/>
                    <a:lstStyle/>
                    <a:p>
                      <a:pPr algn="just">
                        <a:lnSpc>
                          <a:spcPts val="2400"/>
                        </a:lnSpc>
                        <a:spcAft>
                          <a:spcPts val="0"/>
                        </a:spcAft>
                      </a:pPr>
                      <a:r>
                        <a:rPr lang="en-US" sz="2400" kern="100" dirty="0">
                          <a:effectLst/>
                        </a:rPr>
                        <a:t>C</a:t>
                      </a:r>
                      <a:r>
                        <a:rPr lang="en-US" sz="2400" kern="100" dirty="0" smtClean="0">
                          <a:effectLst/>
                        </a:rPr>
                        <a:t>onsolidate</a:t>
                      </a:r>
                      <a:endParaRPr lang="ja-JP" sz="2400" kern="100" dirty="0">
                        <a:effectLst/>
                        <a:latin typeface="Century"/>
                        <a:ea typeface="ＭＳ 明朝"/>
                        <a:cs typeface="Times New Roman"/>
                      </a:endParaRPr>
                    </a:p>
                  </a:txBody>
                  <a:tcPr marL="68580" marR="68580" marT="0" marB="0"/>
                </a:tc>
                <a:tc>
                  <a:txBody>
                    <a:bodyPr/>
                    <a:lstStyle/>
                    <a:p>
                      <a:pPr algn="just">
                        <a:lnSpc>
                          <a:spcPts val="2400"/>
                        </a:lnSpc>
                        <a:spcAft>
                          <a:spcPts val="0"/>
                        </a:spcAft>
                      </a:pPr>
                      <a:r>
                        <a:rPr lang="en-US" sz="2400" kern="100">
                          <a:effectLst/>
                        </a:rPr>
                        <a:t> </a:t>
                      </a:r>
                      <a:endParaRPr lang="ja-JP" sz="2400" kern="100">
                        <a:effectLst/>
                        <a:latin typeface="Century"/>
                        <a:ea typeface="ＭＳ 明朝"/>
                        <a:cs typeface="Times New Roman"/>
                      </a:endParaRPr>
                    </a:p>
                  </a:txBody>
                  <a:tcPr marL="68580" marR="68580" marT="0" marB="0"/>
                </a:tc>
                <a:tc>
                  <a:txBody>
                    <a:bodyPr/>
                    <a:lstStyle/>
                    <a:p>
                      <a:pPr algn="just">
                        <a:lnSpc>
                          <a:spcPts val="2400"/>
                        </a:lnSpc>
                        <a:spcAft>
                          <a:spcPts val="0"/>
                        </a:spcAft>
                      </a:pPr>
                      <a:r>
                        <a:rPr lang="en-US" sz="2400" kern="100" dirty="0">
                          <a:effectLst/>
                        </a:rPr>
                        <a:t> </a:t>
                      </a:r>
                      <a:endParaRPr lang="ja-JP" sz="2400" kern="100" dirty="0">
                        <a:effectLst/>
                        <a:latin typeface="Century"/>
                        <a:ea typeface="ＭＳ 明朝"/>
                        <a:cs typeface="Times New Roman"/>
                      </a:endParaRPr>
                    </a:p>
                  </a:txBody>
                  <a:tcPr marL="68580" marR="68580" marT="0" marB="0"/>
                </a:tc>
                <a:tc>
                  <a:txBody>
                    <a:bodyPr/>
                    <a:lstStyle/>
                    <a:p>
                      <a:pPr algn="just">
                        <a:lnSpc>
                          <a:spcPts val="2400"/>
                        </a:lnSpc>
                        <a:spcAft>
                          <a:spcPts val="0"/>
                        </a:spcAft>
                      </a:pPr>
                      <a:r>
                        <a:rPr lang="en-US" sz="2400" kern="100">
                          <a:effectLst/>
                        </a:rPr>
                        <a:t> </a:t>
                      </a:r>
                      <a:endParaRPr lang="ja-JP" sz="2400" kern="100">
                        <a:effectLst/>
                        <a:latin typeface="Century"/>
                        <a:ea typeface="ＭＳ 明朝"/>
                        <a:cs typeface="Times New Roman"/>
                      </a:endParaRPr>
                    </a:p>
                  </a:txBody>
                  <a:tcPr marL="68580" marR="68580" marT="0" marB="0"/>
                </a:tc>
                <a:tc>
                  <a:txBody>
                    <a:bodyPr/>
                    <a:lstStyle/>
                    <a:p>
                      <a:pPr algn="just">
                        <a:lnSpc>
                          <a:spcPts val="2400"/>
                        </a:lnSpc>
                        <a:spcAft>
                          <a:spcPts val="0"/>
                        </a:spcAft>
                      </a:pPr>
                      <a:r>
                        <a:rPr lang="en-US" sz="2400" kern="100" dirty="0">
                          <a:effectLst/>
                        </a:rPr>
                        <a:t>Calculate</a:t>
                      </a:r>
                      <a:endParaRPr lang="ja-JP" sz="2400" kern="100" dirty="0">
                        <a:effectLst/>
                        <a:latin typeface="Century"/>
                        <a:ea typeface="ＭＳ 明朝"/>
                        <a:cs typeface="Times New Roman"/>
                      </a:endParaRPr>
                    </a:p>
                  </a:txBody>
                  <a:tcPr marL="68580" marR="68580" marT="0" marB="0"/>
                </a:tc>
              </a:tr>
            </a:tbl>
          </a:graphicData>
        </a:graphic>
      </p:graphicFrame>
      <p:sp>
        <p:nvSpPr>
          <p:cNvPr id="5" name="正方形/長方形 4"/>
          <p:cNvSpPr/>
          <p:nvPr/>
        </p:nvSpPr>
        <p:spPr>
          <a:xfrm>
            <a:off x="1763688" y="1124744"/>
            <a:ext cx="7200800" cy="57606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07504" y="1772816"/>
            <a:ext cx="1656184" cy="453650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02608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normAutofit/>
          </a:bodyPr>
          <a:lstStyle/>
          <a:p>
            <a:r>
              <a:rPr lang="en-US" altLang="ja-JP" sz="3600" dirty="0" smtClean="0"/>
              <a:t>Reference</a:t>
            </a:r>
            <a:endParaRPr kumimoji="1" lang="ja-JP" altLang="en-US" sz="3600" dirty="0"/>
          </a:p>
        </p:txBody>
      </p:sp>
      <p:sp>
        <p:nvSpPr>
          <p:cNvPr id="3" name="コンテンツ プレースホルダー 2"/>
          <p:cNvSpPr>
            <a:spLocks noGrp="1"/>
          </p:cNvSpPr>
          <p:nvPr>
            <p:ph idx="1"/>
          </p:nvPr>
        </p:nvSpPr>
        <p:spPr>
          <a:xfrm>
            <a:off x="323528" y="980728"/>
            <a:ext cx="8568952" cy="5400600"/>
          </a:xfrm>
        </p:spPr>
        <p:txBody>
          <a:bodyPr>
            <a:normAutofit fontScale="62500" lnSpcReduction="20000"/>
          </a:bodyPr>
          <a:lstStyle/>
          <a:p>
            <a:r>
              <a:rPr lang="en-US" altLang="ja-JP" dirty="0" err="1" smtClean="0"/>
              <a:t>Ascher</a:t>
            </a:r>
            <a:r>
              <a:rPr lang="en-US" altLang="ja-JP" dirty="0" smtClean="0"/>
              <a:t>, M. (1991) Ethnomathematics</a:t>
            </a:r>
            <a:r>
              <a:rPr lang="en-US" altLang="ja-JP" dirty="0"/>
              <a:t>: A Multicultural View of Mathematical </a:t>
            </a:r>
            <a:r>
              <a:rPr lang="en-US" altLang="ja-JP" dirty="0" err="1" smtClean="0"/>
              <a:t>Ideas</a:t>
            </a:r>
            <a:r>
              <a:rPr lang="en-US" altLang="ja-JP" dirty="0" err="1"/>
              <a:t>Brooks</a:t>
            </a:r>
            <a:r>
              <a:rPr lang="en-US" altLang="ja-JP" dirty="0"/>
              <a:t>/Cole </a:t>
            </a:r>
            <a:r>
              <a:rPr lang="en-US" altLang="ja-JP" dirty="0" smtClean="0"/>
              <a:t>Pub.</a:t>
            </a:r>
            <a:endParaRPr lang="ja-JP" altLang="ja-JP" dirty="0" smtClean="0"/>
          </a:p>
          <a:p>
            <a:r>
              <a:rPr lang="en-US" altLang="ja-JP" dirty="0" err="1" smtClean="0"/>
              <a:t>Baba,T</a:t>
            </a:r>
            <a:r>
              <a:rPr lang="en-US" altLang="ja-JP" dirty="0"/>
              <a:t>., </a:t>
            </a:r>
            <a:r>
              <a:rPr lang="en-US" altLang="ja-JP" dirty="0" err="1"/>
              <a:t>Iwasaki,H</a:t>
            </a:r>
            <a:r>
              <a:rPr lang="en-US" altLang="ja-JP" dirty="0"/>
              <a:t>. </a:t>
            </a:r>
            <a:r>
              <a:rPr lang="en-US" altLang="ja-JP" dirty="0" smtClean="0"/>
              <a:t>(2001). The </a:t>
            </a:r>
            <a:r>
              <a:rPr lang="en-US" altLang="ja-JP" dirty="0"/>
              <a:t>Development of Mathematics Education Based on Ethnomathematics (2): Analysis of Universal Activities in terms of </a:t>
            </a:r>
            <a:r>
              <a:rPr lang="en-US" altLang="ja-JP" dirty="0" smtClean="0"/>
              <a:t>Verbs </a:t>
            </a:r>
            <a:r>
              <a:rPr lang="en-US" altLang="ja-JP" i="1" dirty="0"/>
              <a:t>International Journal of Curriculum Development and Practice</a:t>
            </a:r>
            <a:r>
              <a:rPr lang="en-US" altLang="ja-JP" dirty="0"/>
              <a:t> </a:t>
            </a:r>
            <a:r>
              <a:rPr lang="en-US" altLang="ja-JP" dirty="0" smtClean="0"/>
              <a:t>3(1), 65-75.</a:t>
            </a:r>
          </a:p>
          <a:p>
            <a:r>
              <a:rPr lang="en-US" altLang="ja-JP" dirty="0" smtClean="0"/>
              <a:t>Bishop, A.J</a:t>
            </a:r>
            <a:r>
              <a:rPr lang="en-US" altLang="ja-JP" dirty="0"/>
              <a:t>. (1991</a:t>
            </a:r>
            <a:r>
              <a:rPr lang="en-US" altLang="ja-JP" dirty="0" smtClean="0"/>
              <a:t>). </a:t>
            </a:r>
            <a:r>
              <a:rPr lang="en-US" altLang="ja-JP" i="1" dirty="0"/>
              <a:t>Mathematical Enculturation: A Cultural Perspective on Mathematics Education</a:t>
            </a:r>
            <a:r>
              <a:rPr lang="en-US" altLang="ja-JP" dirty="0"/>
              <a:t> (Kluwer Academic Publishers).</a:t>
            </a:r>
            <a:endParaRPr lang="ja-JP" altLang="ja-JP" dirty="0"/>
          </a:p>
          <a:p>
            <a:r>
              <a:rPr lang="en-US" altLang="ja-JP" dirty="0" smtClean="0"/>
              <a:t>Ministry </a:t>
            </a:r>
            <a:r>
              <a:rPr lang="en-US" altLang="ja-JP" dirty="0"/>
              <a:t>of Education (2008</a:t>
            </a:r>
            <a:r>
              <a:rPr lang="en-US" altLang="ja-JP" dirty="0" smtClean="0"/>
              <a:t>). </a:t>
            </a:r>
            <a:r>
              <a:rPr lang="en-US" altLang="ja-JP" i="1" dirty="0"/>
              <a:t>Course of Study, Primary Education</a:t>
            </a:r>
            <a:r>
              <a:rPr lang="ja-JP" altLang="ja-JP" dirty="0"/>
              <a:t>　</a:t>
            </a:r>
            <a:r>
              <a:rPr lang="en-US" altLang="ja-JP" dirty="0"/>
              <a:t>(Ministry of Finance Press) (in Japanese).</a:t>
            </a:r>
            <a:endParaRPr lang="ja-JP" altLang="ja-JP" dirty="0"/>
          </a:p>
          <a:p>
            <a:r>
              <a:rPr lang="en-US" altLang="ja-JP" dirty="0"/>
              <a:t>Ministry of Education (2008</a:t>
            </a:r>
            <a:r>
              <a:rPr lang="en-US" altLang="ja-JP" dirty="0" smtClean="0"/>
              <a:t>). </a:t>
            </a:r>
            <a:r>
              <a:rPr lang="en-US" altLang="ja-JP" i="1" dirty="0"/>
              <a:t>Course of Study, Primary Education</a:t>
            </a:r>
            <a:r>
              <a:rPr lang="ja-JP" altLang="ja-JP" dirty="0"/>
              <a:t>　</a:t>
            </a:r>
            <a:r>
              <a:rPr lang="en-US" altLang="ja-JP" dirty="0"/>
              <a:t>(Ministry of Finance Press) (in English</a:t>
            </a:r>
            <a:r>
              <a:rPr lang="en-US" altLang="ja-JP" dirty="0" smtClean="0"/>
              <a:t>). </a:t>
            </a:r>
            <a:r>
              <a:rPr lang="en-US" altLang="ja-JP" u="sng" dirty="0" smtClean="0">
                <a:hlinkClick r:id="rId2"/>
              </a:rPr>
              <a:t>http</a:t>
            </a:r>
            <a:r>
              <a:rPr lang="en-US" altLang="ja-JP" u="sng" dirty="0">
                <a:hlinkClick r:id="rId2"/>
              </a:rPr>
              <a:t>://www.mext.go.jp/a_menu/shotou/new-cs/youryou/eiyaku/1261037.htm</a:t>
            </a:r>
            <a:endParaRPr lang="ja-JP" altLang="ja-JP" dirty="0"/>
          </a:p>
          <a:p>
            <a:r>
              <a:rPr lang="en-US" altLang="ja-JP" dirty="0" err="1"/>
              <a:t>Nakahara,T</a:t>
            </a:r>
            <a:r>
              <a:rPr lang="en-US" altLang="ja-JP" dirty="0"/>
              <a:t>. (1995</a:t>
            </a:r>
            <a:r>
              <a:rPr lang="en-US" altLang="ja-JP" dirty="0" smtClean="0"/>
              <a:t>). </a:t>
            </a:r>
            <a:r>
              <a:rPr lang="en-US" altLang="ja-JP" i="1" dirty="0"/>
              <a:t>Constructivism Approach in Mathematics Education</a:t>
            </a:r>
            <a:r>
              <a:rPr lang="en-US" altLang="ja-JP" dirty="0"/>
              <a:t> (</a:t>
            </a:r>
            <a:r>
              <a:rPr lang="en-US" altLang="ja-JP" dirty="0" err="1"/>
              <a:t>Seibunsha</a:t>
            </a:r>
            <a:r>
              <a:rPr lang="en-US" altLang="ja-JP" dirty="0"/>
              <a:t>) (in Japanese).</a:t>
            </a:r>
            <a:endParaRPr lang="ja-JP" altLang="ja-JP" dirty="0"/>
          </a:p>
          <a:p>
            <a:r>
              <a:rPr lang="en-US" altLang="ja-JP" dirty="0"/>
              <a:t>National Language Institute (1984</a:t>
            </a:r>
            <a:r>
              <a:rPr lang="en-US" altLang="ja-JP" dirty="0" smtClean="0"/>
              <a:t>). </a:t>
            </a:r>
            <a:r>
              <a:rPr lang="en-US" altLang="ja-JP" i="1" dirty="0"/>
              <a:t>Research and Education of Vocabulary</a:t>
            </a:r>
            <a:r>
              <a:rPr lang="en-US" altLang="ja-JP" dirty="0"/>
              <a:t> (Ministry of Finance Press) (in Japanese).</a:t>
            </a:r>
            <a:endParaRPr lang="ja-JP" altLang="ja-JP" dirty="0"/>
          </a:p>
          <a:p>
            <a:r>
              <a:rPr lang="en-US" altLang="ja-JP" dirty="0" smtClean="0"/>
              <a:t>Pirie</a:t>
            </a:r>
            <a:r>
              <a:rPr lang="en-US" altLang="ja-JP" dirty="0"/>
              <a:t>, S., </a:t>
            </a:r>
            <a:r>
              <a:rPr lang="en-US" altLang="ja-JP" dirty="0" err="1"/>
              <a:t>Kieren</a:t>
            </a:r>
            <a:r>
              <a:rPr lang="en-US" altLang="ja-JP" dirty="0"/>
              <a:t>, T. (1994). Growth in mathematical understanding: How can we </a:t>
            </a:r>
            <a:r>
              <a:rPr lang="en-US" altLang="ja-JP" dirty="0" smtClean="0"/>
              <a:t>characterize it </a:t>
            </a:r>
            <a:r>
              <a:rPr lang="en-US" altLang="ja-JP" dirty="0"/>
              <a:t>and how can we represent it? </a:t>
            </a:r>
            <a:r>
              <a:rPr lang="en-US" altLang="ja-JP" i="1" dirty="0"/>
              <a:t>Educational Studies in Mathematics</a:t>
            </a:r>
            <a:r>
              <a:rPr lang="en-US" altLang="ja-JP" dirty="0"/>
              <a:t>, 26, 165-190.</a:t>
            </a:r>
            <a:endParaRPr kumimoji="1" lang="ja-JP" altLang="en-US" dirty="0"/>
          </a:p>
        </p:txBody>
      </p:sp>
    </p:spTree>
    <p:extLst>
      <p:ext uri="{BB962C8B-B14F-4D97-AF65-F5344CB8AC3E}">
        <p14:creationId xmlns:p14="http://schemas.microsoft.com/office/powerpoint/2010/main" val="11647827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Mathematical activity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Counting, measuring </a:t>
            </a:r>
            <a:r>
              <a:rPr lang="en-US" altLang="ja-JP" dirty="0" smtClean="0"/>
              <a:t>are examples of mathematical activities. They are primary activity, and are reflected and deepened.</a:t>
            </a:r>
          </a:p>
          <a:p>
            <a:endParaRPr kumimoji="1" lang="en-US" altLang="ja-JP" dirty="0"/>
          </a:p>
        </p:txBody>
      </p:sp>
    </p:spTree>
    <p:extLst>
      <p:ext uri="{BB962C8B-B14F-4D97-AF65-F5344CB8AC3E}">
        <p14:creationId xmlns:p14="http://schemas.microsoft.com/office/powerpoint/2010/main" val="28776696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Activity deepens itself.</a:t>
            </a:r>
            <a:endParaRPr kumimoji="1" lang="ja-JP" altLang="en-US"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3046" y="1458386"/>
            <a:ext cx="4875181" cy="49673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正方形/長方形 4"/>
          <p:cNvSpPr/>
          <p:nvPr/>
        </p:nvSpPr>
        <p:spPr>
          <a:xfrm>
            <a:off x="5076056" y="6221334"/>
            <a:ext cx="4240039" cy="461665"/>
          </a:xfrm>
          <a:prstGeom prst="rect">
            <a:avLst/>
          </a:prstGeom>
        </p:spPr>
        <p:txBody>
          <a:bodyPr wrap="square">
            <a:spAutoFit/>
          </a:bodyPr>
          <a:lstStyle/>
          <a:p>
            <a:pPr lvl="0" algn="ctr">
              <a:spcBef>
                <a:spcPct val="0"/>
              </a:spcBef>
            </a:pPr>
            <a:r>
              <a:rPr lang="en-US" altLang="ja-JP" sz="2400" dirty="0">
                <a:solidFill>
                  <a:prstClr val="black"/>
                </a:solidFill>
                <a:cs typeface="+mj-cs"/>
              </a:rPr>
              <a:t>Pirie and Kieran </a:t>
            </a:r>
            <a:r>
              <a:rPr lang="en-US" altLang="ja-JP" sz="2400" dirty="0" smtClean="0">
                <a:solidFill>
                  <a:prstClr val="black"/>
                </a:solidFill>
                <a:cs typeface="+mj-cs"/>
              </a:rPr>
              <a:t>(1994)</a:t>
            </a:r>
            <a:endParaRPr lang="ja-JP" altLang="en-US" sz="2400" dirty="0">
              <a:solidFill>
                <a:prstClr val="black"/>
              </a:solidFill>
              <a:cs typeface="+mj-cs"/>
            </a:endParaRPr>
          </a:p>
        </p:txBody>
      </p:sp>
      <p:sp>
        <p:nvSpPr>
          <p:cNvPr id="3" name="正方形/長方形 2"/>
          <p:cNvSpPr/>
          <p:nvPr/>
        </p:nvSpPr>
        <p:spPr>
          <a:xfrm>
            <a:off x="-108519" y="2967335"/>
            <a:ext cx="9252520" cy="1754326"/>
          </a:xfrm>
          <a:prstGeom prst="rect">
            <a:avLst/>
          </a:prstGeom>
          <a:solidFill>
            <a:schemeClr val="bg1"/>
          </a:solidFill>
        </p:spPr>
        <p:txBody>
          <a:bodyPr wrap="square" lIns="91440" tIns="45720" rIns="91440" bIns="45720">
            <a:spAutoFit/>
          </a:bodyPr>
          <a:lstStyle/>
          <a:p>
            <a:pPr algn="ctr"/>
            <a:r>
              <a:rPr lang="en-US" altLang="ja-JP" sz="5400" dirty="0" smtClean="0"/>
              <a:t>How </a:t>
            </a:r>
            <a:r>
              <a:rPr lang="en-US" altLang="ja-JP" sz="5400" dirty="0"/>
              <a:t>can we express “deepening activity” in the curriculum</a:t>
            </a:r>
            <a:r>
              <a:rPr lang="en-US" altLang="ja-JP" sz="5400" dirty="0" smtClean="0"/>
              <a:t>?</a:t>
            </a:r>
            <a:endParaRPr lang="ja-JP" altLang="en-US" sz="5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183737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3600" dirty="0" smtClean="0"/>
              <a:t>Content</a:t>
            </a:r>
            <a:endParaRPr kumimoji="1" lang="ja-JP" altLang="en-US" sz="3600" dirty="0"/>
          </a:p>
        </p:txBody>
      </p:sp>
      <p:sp>
        <p:nvSpPr>
          <p:cNvPr id="3" name="コンテンツ プレースホルダー 2"/>
          <p:cNvSpPr>
            <a:spLocks noGrp="1"/>
          </p:cNvSpPr>
          <p:nvPr>
            <p:ph idx="1"/>
          </p:nvPr>
        </p:nvSpPr>
        <p:spPr/>
        <p:txBody>
          <a:bodyPr/>
          <a:lstStyle/>
          <a:p>
            <a:r>
              <a:rPr lang="en-US" altLang="ja-JP" dirty="0" smtClean="0"/>
              <a:t>1. Initial idea of verb-based curriculum</a:t>
            </a:r>
          </a:p>
          <a:p>
            <a:r>
              <a:rPr lang="en-US" altLang="ja-JP" dirty="0" smtClean="0"/>
              <a:t>2. Characteristics </a:t>
            </a:r>
            <a:r>
              <a:rPr lang="en-US" altLang="ja-JP" dirty="0"/>
              <a:t>of activity and </a:t>
            </a:r>
            <a:r>
              <a:rPr lang="en-US" altLang="ja-JP" dirty="0" smtClean="0"/>
              <a:t>verb</a:t>
            </a:r>
          </a:p>
          <a:p>
            <a:r>
              <a:rPr lang="en-US" altLang="ja-JP" dirty="0" smtClean="0"/>
              <a:t>3. Analysis </a:t>
            </a:r>
            <a:r>
              <a:rPr lang="en-US" altLang="ja-JP" dirty="0"/>
              <a:t>of </a:t>
            </a:r>
            <a:r>
              <a:rPr lang="en-US" altLang="ja-JP" dirty="0" smtClean="0"/>
              <a:t>Japanese </a:t>
            </a:r>
            <a:r>
              <a:rPr lang="en-US" altLang="ja-JP" dirty="0"/>
              <a:t>Course of </a:t>
            </a:r>
            <a:r>
              <a:rPr lang="en-US" altLang="ja-JP" dirty="0" smtClean="0"/>
              <a:t>Study in terms of verbs</a:t>
            </a:r>
          </a:p>
          <a:p>
            <a:r>
              <a:rPr lang="en-US" altLang="ja-JP" dirty="0" smtClean="0"/>
              <a:t>4. Structure of verb-based curriculum</a:t>
            </a:r>
            <a:endParaRPr kumimoji="1" lang="ja-JP" altLang="en-US" dirty="0"/>
          </a:p>
        </p:txBody>
      </p:sp>
    </p:spTree>
    <p:extLst>
      <p:ext uri="{BB962C8B-B14F-4D97-AF65-F5344CB8AC3E}">
        <p14:creationId xmlns:p14="http://schemas.microsoft.com/office/powerpoint/2010/main" val="13123660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en-US" altLang="ja-JP" sz="3600" dirty="0" smtClean="0"/>
              <a:t>1. Initial idea of verb-based curriculum</a:t>
            </a:r>
            <a:endParaRPr kumimoji="1" lang="ja-JP" altLang="en-US" sz="3600" dirty="0"/>
          </a:p>
        </p:txBody>
      </p:sp>
      <p:sp>
        <p:nvSpPr>
          <p:cNvPr id="3" name="コンテンツ プレースホルダー 2"/>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29437489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Background</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dirty="0" smtClean="0"/>
              <a:t>New course of study put emphasis on learning mathematics “through mathematical activity” at all stages of school education (MEXT 2008). </a:t>
            </a:r>
          </a:p>
          <a:p>
            <a:r>
              <a:rPr lang="en-US" altLang="ja-JP" dirty="0" smtClean="0"/>
              <a:t>According to constructivism (Nakahara 1995), children play a major role in mathematical activity not only on the real objects but also on mathematical objects. </a:t>
            </a:r>
          </a:p>
          <a:p>
            <a:endParaRPr kumimoji="1" lang="ja-JP" altLang="en-US" dirty="0"/>
          </a:p>
        </p:txBody>
      </p:sp>
    </p:spTree>
    <p:extLst>
      <p:ext uri="{BB962C8B-B14F-4D97-AF65-F5344CB8AC3E}">
        <p14:creationId xmlns:p14="http://schemas.microsoft.com/office/powerpoint/2010/main" val="17344994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Six universal mathematical activities</a:t>
            </a:r>
            <a:endParaRPr kumimoji="1" lang="ja-JP" altLang="en-US" dirty="0"/>
          </a:p>
        </p:txBody>
      </p:sp>
      <p:sp>
        <p:nvSpPr>
          <p:cNvPr id="3" name="コンテンツ プレースホルダー 2"/>
          <p:cNvSpPr>
            <a:spLocks noGrp="1"/>
          </p:cNvSpPr>
          <p:nvPr>
            <p:ph idx="1"/>
          </p:nvPr>
        </p:nvSpPr>
        <p:spPr>
          <a:xfrm>
            <a:off x="457200" y="1600200"/>
            <a:ext cx="5554960" cy="4853136"/>
          </a:xfrm>
        </p:spPr>
        <p:txBody>
          <a:bodyPr>
            <a:normAutofit fontScale="92500" lnSpcReduction="20000"/>
          </a:bodyPr>
          <a:lstStyle/>
          <a:p>
            <a:r>
              <a:rPr lang="en-US" altLang="ja-JP" dirty="0"/>
              <a:t>From different perspective, Bishop (1991) argues that each culture has developed mathematics and there exist </a:t>
            </a:r>
            <a:r>
              <a:rPr lang="en-US" altLang="ja-JP" i="1" dirty="0"/>
              <a:t>six universal activities</a:t>
            </a:r>
            <a:r>
              <a:rPr lang="en-US" altLang="ja-JP" dirty="0"/>
              <a:t> to be observed at the basement of these mathematics. </a:t>
            </a:r>
            <a:endParaRPr lang="en-US" altLang="ja-JP" dirty="0" smtClean="0"/>
          </a:p>
          <a:p>
            <a:endParaRPr lang="en-US" altLang="ja-JP" dirty="0" smtClean="0"/>
          </a:p>
          <a:p>
            <a:r>
              <a:rPr kumimoji="1" lang="en-US" altLang="ja-JP" dirty="0" smtClean="0"/>
              <a:t>How to count -&gt; grouping,  base-ten, addition</a:t>
            </a:r>
          </a:p>
          <a:p>
            <a:r>
              <a:rPr lang="en-US" altLang="ja-JP" dirty="0" smtClean="0"/>
              <a:t>How to represent -&gt; place value system</a:t>
            </a:r>
            <a:endParaRPr kumimoji="1" lang="ja-JP" altLang="en-US" dirty="0"/>
          </a:p>
        </p:txBody>
      </p:sp>
    </p:spTree>
    <p:extLst>
      <p:ext uri="{BB962C8B-B14F-4D97-AF65-F5344CB8AC3E}">
        <p14:creationId xmlns:p14="http://schemas.microsoft.com/office/powerpoint/2010/main" val="25313161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3600" dirty="0" smtClean="0"/>
              <a:t>Initial idea of verb-based curriculum</a:t>
            </a:r>
            <a:endParaRPr kumimoji="1" lang="ja-JP" altLang="en-US" sz="36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533848479"/>
              </p:ext>
            </p:extLst>
          </p:nvPr>
        </p:nvGraphicFramePr>
        <p:xfrm>
          <a:off x="411985" y="1412776"/>
          <a:ext cx="8229600" cy="4358640"/>
        </p:xfrm>
        <a:graphic>
          <a:graphicData uri="http://schemas.openxmlformats.org/drawingml/2006/table">
            <a:tbl>
              <a:tblPr firstRow="1" bandRow="1">
                <a:tableStyleId>{5C22544A-7EE6-4342-B048-85BDC9FD1C3A}</a:tableStyleId>
              </a:tblPr>
              <a:tblGrid>
                <a:gridCol w="1594520"/>
                <a:gridCol w="3240360"/>
                <a:gridCol w="3394720"/>
              </a:tblGrid>
              <a:tr h="370840">
                <a:tc>
                  <a:txBody>
                    <a:bodyPr/>
                    <a:lstStyle/>
                    <a:p>
                      <a:endParaRPr kumimoji="1" lang="ja-JP" altLang="en-US" sz="2800" dirty="0"/>
                    </a:p>
                  </a:txBody>
                  <a:tcPr/>
                </a:tc>
                <a:tc>
                  <a:txBody>
                    <a:bodyPr/>
                    <a:lstStyle/>
                    <a:p>
                      <a:r>
                        <a:rPr kumimoji="1" lang="en-US" altLang="ja-JP" sz="2800" dirty="0" smtClean="0"/>
                        <a:t>Noun-based curriculum</a:t>
                      </a:r>
                      <a:endParaRPr kumimoji="1" lang="ja-JP" altLang="en-US" sz="2800" dirty="0"/>
                    </a:p>
                  </a:txBody>
                  <a:tcPr/>
                </a:tc>
                <a:tc>
                  <a:txBody>
                    <a:bodyPr/>
                    <a:lstStyle/>
                    <a:p>
                      <a:r>
                        <a:rPr kumimoji="1" lang="en-US" altLang="ja-JP" sz="2800" dirty="0" smtClean="0"/>
                        <a:t>Verb-based curriculum</a:t>
                      </a:r>
                      <a:endParaRPr kumimoji="1" lang="ja-JP" altLang="en-US" sz="2800" dirty="0"/>
                    </a:p>
                  </a:txBody>
                  <a:tcPr/>
                </a:tc>
              </a:tr>
              <a:tr h="370840">
                <a:tc rowSpan="2">
                  <a:txBody>
                    <a:bodyPr/>
                    <a:lstStyle/>
                    <a:p>
                      <a:r>
                        <a:rPr lang="en-US" altLang="ja-JP" sz="2800" dirty="0" smtClean="0"/>
                        <a:t>Focus</a:t>
                      </a:r>
                      <a:endParaRPr lang="ja-JP" altLang="en-US" sz="2800" dirty="0"/>
                    </a:p>
                  </a:txBody>
                  <a:tcPr/>
                </a:tc>
                <a:tc>
                  <a:txBody>
                    <a:bodyPr/>
                    <a:lstStyle/>
                    <a:p>
                      <a:r>
                        <a:rPr kumimoji="1" lang="en-US" altLang="ja-JP" sz="2800" dirty="0" smtClean="0"/>
                        <a:t>Product</a:t>
                      </a:r>
                      <a:endParaRPr kumimoji="1" lang="ja-JP" altLang="en-US" sz="2800" dirty="0"/>
                    </a:p>
                  </a:txBody>
                  <a:tcPr/>
                </a:tc>
                <a:tc>
                  <a:txBody>
                    <a:bodyPr/>
                    <a:lstStyle/>
                    <a:p>
                      <a:r>
                        <a:rPr kumimoji="1" lang="en-US" altLang="ja-JP" sz="2800" dirty="0" smtClean="0"/>
                        <a:t>Process</a:t>
                      </a:r>
                      <a:endParaRPr kumimoji="1" lang="ja-JP" altLang="en-US" sz="2800" dirty="0"/>
                    </a:p>
                  </a:txBody>
                  <a:tcPr/>
                </a:tc>
              </a:tr>
              <a:tr h="370840">
                <a:tc vMerge="1">
                  <a:txBody>
                    <a:bodyPr/>
                    <a:lstStyle/>
                    <a:p>
                      <a:endParaRPr lang="ja-JP" altLang="en-US" sz="2800" dirty="0"/>
                    </a:p>
                  </a:txBody>
                  <a:tcPr/>
                </a:tc>
                <a:tc>
                  <a:txBody>
                    <a:bodyPr/>
                    <a:lstStyle/>
                    <a:p>
                      <a:r>
                        <a:rPr lang="en-US" altLang="ja-JP" sz="2400" dirty="0" smtClean="0"/>
                        <a:t>the definition, concept, and formula to enable the speed and accuracy of solution</a:t>
                      </a:r>
                      <a:endParaRPr lang="ja-JP" altLang="en-US" sz="2400" dirty="0"/>
                    </a:p>
                  </a:txBody>
                  <a:tcPr/>
                </a:tc>
                <a:tc>
                  <a:txBody>
                    <a:bodyPr/>
                    <a:lstStyle/>
                    <a:p>
                      <a:r>
                        <a:rPr lang="en-US" altLang="ja-JP" sz="2400" dirty="0" smtClean="0"/>
                        <a:t>mathematical thinking and ideas</a:t>
                      </a:r>
                      <a:endParaRPr lang="ja-JP" altLang="en-US" sz="2400" dirty="0"/>
                    </a:p>
                  </a:txBody>
                  <a:tcPr/>
                </a:tc>
              </a:tr>
              <a:tr h="370840">
                <a:tc rowSpan="2">
                  <a:txBody>
                    <a:bodyPr/>
                    <a:lstStyle/>
                    <a:p>
                      <a:r>
                        <a:rPr kumimoji="1" lang="en-US" altLang="ja-JP" sz="2800" dirty="0" smtClean="0"/>
                        <a:t>Structure</a:t>
                      </a:r>
                      <a:endParaRPr kumimoji="1" lang="ja-JP" altLang="en-US" sz="2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2800" dirty="0" smtClean="0"/>
                        <a:t>Noun</a:t>
                      </a:r>
                      <a:endParaRPr lang="ja-JP" altLang="en-US" sz="2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2800" dirty="0" smtClean="0"/>
                        <a:t>Verb</a:t>
                      </a:r>
                      <a:endParaRPr lang="ja-JP" altLang="en-US" sz="2800" dirty="0" smtClean="0"/>
                    </a:p>
                  </a:txBody>
                  <a:tcPr/>
                </a:tc>
              </a:tr>
              <a:tr h="746620">
                <a:tc vMerge="1">
                  <a:txBody>
                    <a:bodyPr/>
                    <a:lstStyle/>
                    <a:p>
                      <a:endParaRPr kumimoji="1" lang="ja-JP" altLang="en-US" sz="2800" spc="-100" baseline="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2400" dirty="0" smtClean="0"/>
                        <a:t>Arrangement and structure of knowledge</a:t>
                      </a:r>
                      <a:endParaRPr lang="ja-JP" alt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2400" dirty="0" smtClean="0"/>
                        <a:t>Arrangement and structure of a</a:t>
                      </a:r>
                      <a:r>
                        <a:rPr kumimoji="1" lang="en-US" altLang="ja-JP" sz="2400" dirty="0" smtClean="0"/>
                        <a:t>ctivity</a:t>
                      </a:r>
                      <a:endParaRPr lang="ja-JP" altLang="en-US" sz="2400" dirty="0"/>
                    </a:p>
                  </a:txBody>
                  <a:tcPr/>
                </a:tc>
              </a:tr>
            </a:tbl>
          </a:graphicData>
        </a:graphic>
      </p:graphicFrame>
      <p:sp>
        <p:nvSpPr>
          <p:cNvPr id="5" name="正方形/長方形 4"/>
          <p:cNvSpPr/>
          <p:nvPr/>
        </p:nvSpPr>
        <p:spPr>
          <a:xfrm>
            <a:off x="394330" y="6356481"/>
            <a:ext cx="8749669" cy="461665"/>
          </a:xfrm>
          <a:prstGeom prst="rect">
            <a:avLst/>
          </a:prstGeom>
        </p:spPr>
        <p:txBody>
          <a:bodyPr wrap="square">
            <a:spAutoFit/>
          </a:bodyPr>
          <a:lstStyle/>
          <a:p>
            <a:r>
              <a:rPr lang="en-US" altLang="ja-JP" sz="2400" dirty="0" smtClean="0"/>
              <a:t>the essence of activity is expressed in terms of verbs. </a:t>
            </a:r>
            <a:endParaRPr lang="ja-JP" altLang="en-US" sz="2400" dirty="0"/>
          </a:p>
        </p:txBody>
      </p:sp>
      <p:sp>
        <p:nvSpPr>
          <p:cNvPr id="6" name="正方形/長方形 5"/>
          <p:cNvSpPr/>
          <p:nvPr/>
        </p:nvSpPr>
        <p:spPr>
          <a:xfrm>
            <a:off x="5722952" y="5879469"/>
            <a:ext cx="3017158" cy="461665"/>
          </a:xfrm>
          <a:prstGeom prst="rect">
            <a:avLst/>
          </a:prstGeom>
        </p:spPr>
        <p:txBody>
          <a:bodyPr wrap="square">
            <a:spAutoFit/>
          </a:bodyPr>
          <a:lstStyle/>
          <a:p>
            <a:r>
              <a:rPr lang="en-US" altLang="ja-JP" sz="2400" dirty="0" smtClean="0"/>
              <a:t>Baba, Iwasaki (2001)</a:t>
            </a:r>
            <a:endParaRPr lang="ja-JP" altLang="en-US" sz="2400" dirty="0"/>
          </a:p>
        </p:txBody>
      </p:sp>
    </p:spTree>
    <p:extLst>
      <p:ext uri="{BB962C8B-B14F-4D97-AF65-F5344CB8AC3E}">
        <p14:creationId xmlns:p14="http://schemas.microsoft.com/office/powerpoint/2010/main" val="1879084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651</TotalTime>
  <Words>1768</Words>
  <Application>Microsoft Office PowerPoint</Application>
  <PresentationFormat>画面に合わせる (4:3)</PresentationFormat>
  <Paragraphs>205</Paragraphs>
  <Slides>27</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27</vt:i4>
      </vt:variant>
    </vt:vector>
  </HeadingPairs>
  <TitlesOfParts>
    <vt:vector size="29" baseType="lpstr">
      <vt:lpstr>Office ​​テーマ</vt:lpstr>
      <vt:lpstr>ワークシート</vt:lpstr>
      <vt:lpstr>Verb-based Curriculum for Mathematics Education</vt:lpstr>
      <vt:lpstr>PowerPoint プレゼンテーション</vt:lpstr>
      <vt:lpstr>Mathematical activity</vt:lpstr>
      <vt:lpstr>Activity deepens itself.</vt:lpstr>
      <vt:lpstr>Content</vt:lpstr>
      <vt:lpstr>1. Initial idea of verb-based curriculum</vt:lpstr>
      <vt:lpstr>Background</vt:lpstr>
      <vt:lpstr>Six universal mathematical activities</vt:lpstr>
      <vt:lpstr>Initial idea of verb-based curriculum</vt:lpstr>
      <vt:lpstr>the objectives of this paper </vt:lpstr>
      <vt:lpstr>2. Characteristics of activities and verbs</vt:lpstr>
      <vt:lpstr>More nouns than verbs</vt:lpstr>
      <vt:lpstr>Instantaneousness of activity</vt:lpstr>
      <vt:lpstr>Elasticity of verbs</vt:lpstr>
      <vt:lpstr>3. Analysis of Course of Study in terms of verbs</vt:lpstr>
      <vt:lpstr>How to analyze the Course of Study</vt:lpstr>
      <vt:lpstr>Grade1 Content A. Numbers and Calculations</vt:lpstr>
      <vt:lpstr>PowerPoint プレゼンテーション</vt:lpstr>
      <vt:lpstr>Basic results</vt:lpstr>
      <vt:lpstr>Further analysis</vt:lpstr>
      <vt:lpstr>Further analysis</vt:lpstr>
      <vt:lpstr>Example: “objectification” of activity</vt:lpstr>
      <vt:lpstr>4. Structure of verb-based curriculum</vt:lpstr>
      <vt:lpstr>PowerPoint プレゼンテーション</vt:lpstr>
      <vt:lpstr>PowerPoint プレゼンテーション</vt:lpstr>
      <vt:lpstr>addition and subtraction of natural numbers</vt:lpstr>
      <vt:lpstr>Reference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Verb-based Mathematics Curriculum</dc:title>
  <dc:creator>Takuya Baba</dc:creator>
  <cp:lastModifiedBy>Takuya Baba</cp:lastModifiedBy>
  <cp:revision>42</cp:revision>
  <cp:lastPrinted>2016-02-10T12:06:51Z</cp:lastPrinted>
  <dcterms:created xsi:type="dcterms:W3CDTF">2016-02-08T21:40:15Z</dcterms:created>
  <dcterms:modified xsi:type="dcterms:W3CDTF">2016-02-16T00:44:25Z</dcterms:modified>
</cp:coreProperties>
</file>